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16"/>
  </p:notesMasterIdLst>
  <p:handoutMasterIdLst>
    <p:handoutMasterId r:id="rId117"/>
  </p:handoutMasterIdLst>
  <p:sldIdLst>
    <p:sldId id="2020" r:id="rId2"/>
    <p:sldId id="1987" r:id="rId3"/>
    <p:sldId id="2042" r:id="rId4"/>
    <p:sldId id="2193" r:id="rId5"/>
    <p:sldId id="1989" r:id="rId6"/>
    <p:sldId id="1990" r:id="rId7"/>
    <p:sldId id="1991" r:id="rId8"/>
    <p:sldId id="1992" r:id="rId9"/>
    <p:sldId id="1993" r:id="rId10"/>
    <p:sldId id="2040" r:id="rId11"/>
    <p:sldId id="1995" r:id="rId12"/>
    <p:sldId id="1996" r:id="rId13"/>
    <p:sldId id="1997" r:id="rId14"/>
    <p:sldId id="1998" r:id="rId15"/>
    <p:sldId id="1999" r:id="rId16"/>
    <p:sldId id="2001" r:id="rId17"/>
    <p:sldId id="2002" r:id="rId18"/>
    <p:sldId id="2003" r:id="rId19"/>
    <p:sldId id="2004" r:id="rId20"/>
    <p:sldId id="2041" r:id="rId21"/>
    <p:sldId id="2006" r:id="rId22"/>
    <p:sldId id="2007" r:id="rId23"/>
    <p:sldId id="2008" r:id="rId24"/>
    <p:sldId id="2009" r:id="rId25"/>
    <p:sldId id="2010" r:id="rId26"/>
    <p:sldId id="2011" r:id="rId27"/>
    <p:sldId id="2012" r:id="rId28"/>
    <p:sldId id="2014" r:id="rId29"/>
    <p:sldId id="2047" r:id="rId30"/>
    <p:sldId id="2046" r:id="rId31"/>
    <p:sldId id="2045" r:id="rId32"/>
    <p:sldId id="2044" r:id="rId33"/>
    <p:sldId id="2043" r:id="rId34"/>
    <p:sldId id="2057" r:id="rId35"/>
    <p:sldId id="2069" r:id="rId36"/>
    <p:sldId id="2061" r:id="rId37"/>
    <p:sldId id="2062" r:id="rId38"/>
    <p:sldId id="2063" r:id="rId39"/>
    <p:sldId id="2064" r:id="rId40"/>
    <p:sldId id="2065" r:id="rId41"/>
    <p:sldId id="2066" r:id="rId42"/>
    <p:sldId id="2067" r:id="rId43"/>
    <p:sldId id="2068" r:id="rId44"/>
    <p:sldId id="2070" r:id="rId45"/>
    <p:sldId id="2104" r:id="rId46"/>
    <p:sldId id="2118" r:id="rId47"/>
    <p:sldId id="2192" r:id="rId48"/>
    <p:sldId id="2119" r:id="rId49"/>
    <p:sldId id="2120" r:id="rId50"/>
    <p:sldId id="2186" r:id="rId51"/>
    <p:sldId id="2121" r:id="rId52"/>
    <p:sldId id="2122" r:id="rId53"/>
    <p:sldId id="2123" r:id="rId54"/>
    <p:sldId id="2124" r:id="rId55"/>
    <p:sldId id="2125" r:id="rId56"/>
    <p:sldId id="2126" r:id="rId57"/>
    <p:sldId id="2127" r:id="rId58"/>
    <p:sldId id="2128" r:id="rId59"/>
    <p:sldId id="2129" r:id="rId60"/>
    <p:sldId id="2130" r:id="rId61"/>
    <p:sldId id="2131" r:id="rId62"/>
    <p:sldId id="2132" r:id="rId63"/>
    <p:sldId id="2133" r:id="rId64"/>
    <p:sldId id="2134" r:id="rId65"/>
    <p:sldId id="2135" r:id="rId66"/>
    <p:sldId id="2136" r:id="rId67"/>
    <p:sldId id="2137" r:id="rId68"/>
    <p:sldId id="2138" r:id="rId69"/>
    <p:sldId id="2139" r:id="rId70"/>
    <p:sldId id="2140" r:id="rId71"/>
    <p:sldId id="2141" r:id="rId72"/>
    <p:sldId id="2142" r:id="rId73"/>
    <p:sldId id="2143" r:id="rId74"/>
    <p:sldId id="2144" r:id="rId75"/>
    <p:sldId id="2145" r:id="rId76"/>
    <p:sldId id="2146" r:id="rId77"/>
    <p:sldId id="2147" r:id="rId78"/>
    <p:sldId id="2188" r:id="rId79"/>
    <p:sldId id="2149" r:id="rId80"/>
    <p:sldId id="2150" r:id="rId81"/>
    <p:sldId id="2151" r:id="rId82"/>
    <p:sldId id="2152" r:id="rId83"/>
    <p:sldId id="2153" r:id="rId84"/>
    <p:sldId id="2154" r:id="rId85"/>
    <p:sldId id="2155" r:id="rId86"/>
    <p:sldId id="2156" r:id="rId87"/>
    <p:sldId id="2195" r:id="rId88"/>
    <p:sldId id="2194" r:id="rId89"/>
    <p:sldId id="2196" r:id="rId90"/>
    <p:sldId id="2157" r:id="rId91"/>
    <p:sldId id="2158" r:id="rId92"/>
    <p:sldId id="2159" r:id="rId93"/>
    <p:sldId id="2160" r:id="rId94"/>
    <p:sldId id="2161" r:id="rId95"/>
    <p:sldId id="2162" r:id="rId96"/>
    <p:sldId id="2163" r:id="rId97"/>
    <p:sldId id="2164" r:id="rId98"/>
    <p:sldId id="2165" r:id="rId99"/>
    <p:sldId id="2166" r:id="rId100"/>
    <p:sldId id="2189" r:id="rId101"/>
    <p:sldId id="2168" r:id="rId102"/>
    <p:sldId id="2169" r:id="rId103"/>
    <p:sldId id="2170" r:id="rId104"/>
    <p:sldId id="2171" r:id="rId105"/>
    <p:sldId id="2172" r:id="rId106"/>
    <p:sldId id="2173" r:id="rId107"/>
    <p:sldId id="2174" r:id="rId108"/>
    <p:sldId id="2175" r:id="rId109"/>
    <p:sldId id="2190" r:id="rId110"/>
    <p:sldId id="2181" r:id="rId111"/>
    <p:sldId id="2187" r:id="rId112"/>
    <p:sldId id="2182" r:id="rId113"/>
    <p:sldId id="2183" r:id="rId114"/>
    <p:sldId id="2191" r:id="rId115"/>
  </p:sldIdLst>
  <p:sldSz cx="9144000" cy="6858000" type="screen4x3"/>
  <p:notesSz cx="6997700" cy="9283700"/>
  <p:defaultTextStyle>
    <a:defPPr>
      <a:defRPr lang="en-US"/>
    </a:defPPr>
    <a:lvl1pPr algn="ctr" rtl="0" fontAlgn="base">
      <a:spcBef>
        <a:spcPct val="0"/>
      </a:spcBef>
      <a:spcAft>
        <a:spcPct val="0"/>
      </a:spcAft>
      <a:defRPr sz="2000" b="1" i="1" kern="1200">
        <a:solidFill>
          <a:schemeClr val="tx1"/>
        </a:solidFill>
        <a:latin typeface="Tahoma" pitchFamily="34" charset="0"/>
        <a:ea typeface="+mn-ea"/>
        <a:cs typeface="+mn-cs"/>
      </a:defRPr>
    </a:lvl1pPr>
    <a:lvl2pPr marL="457200" algn="ctr" rtl="0" fontAlgn="base">
      <a:spcBef>
        <a:spcPct val="0"/>
      </a:spcBef>
      <a:spcAft>
        <a:spcPct val="0"/>
      </a:spcAft>
      <a:defRPr sz="2000" b="1" i="1" kern="1200">
        <a:solidFill>
          <a:schemeClr val="tx1"/>
        </a:solidFill>
        <a:latin typeface="Tahoma" pitchFamily="34" charset="0"/>
        <a:ea typeface="+mn-ea"/>
        <a:cs typeface="+mn-cs"/>
      </a:defRPr>
    </a:lvl2pPr>
    <a:lvl3pPr marL="914400" algn="ctr" rtl="0" fontAlgn="base">
      <a:spcBef>
        <a:spcPct val="0"/>
      </a:spcBef>
      <a:spcAft>
        <a:spcPct val="0"/>
      </a:spcAft>
      <a:defRPr sz="2000" b="1" i="1" kern="1200">
        <a:solidFill>
          <a:schemeClr val="tx1"/>
        </a:solidFill>
        <a:latin typeface="Tahoma" pitchFamily="34" charset="0"/>
        <a:ea typeface="+mn-ea"/>
        <a:cs typeface="+mn-cs"/>
      </a:defRPr>
    </a:lvl3pPr>
    <a:lvl4pPr marL="1371600" algn="ctr" rtl="0" fontAlgn="base">
      <a:spcBef>
        <a:spcPct val="0"/>
      </a:spcBef>
      <a:spcAft>
        <a:spcPct val="0"/>
      </a:spcAft>
      <a:defRPr sz="2000" b="1" i="1" kern="1200">
        <a:solidFill>
          <a:schemeClr val="tx1"/>
        </a:solidFill>
        <a:latin typeface="Tahoma" pitchFamily="34" charset="0"/>
        <a:ea typeface="+mn-ea"/>
        <a:cs typeface="+mn-cs"/>
      </a:defRPr>
    </a:lvl4pPr>
    <a:lvl5pPr marL="1828800" algn="ctr" rtl="0" fontAlgn="base">
      <a:spcBef>
        <a:spcPct val="0"/>
      </a:spcBef>
      <a:spcAft>
        <a:spcPct val="0"/>
      </a:spcAft>
      <a:defRPr sz="2000" b="1" i="1" kern="1200">
        <a:solidFill>
          <a:schemeClr val="tx1"/>
        </a:solidFill>
        <a:latin typeface="Tahoma" pitchFamily="34" charset="0"/>
        <a:ea typeface="+mn-ea"/>
        <a:cs typeface="+mn-cs"/>
      </a:defRPr>
    </a:lvl5pPr>
    <a:lvl6pPr marL="2286000" algn="l" defTabSz="914400" rtl="0" eaLnBrk="1" latinLnBrk="0" hangingPunct="1">
      <a:defRPr sz="2000" b="1" i="1" kern="1200">
        <a:solidFill>
          <a:schemeClr val="tx1"/>
        </a:solidFill>
        <a:latin typeface="Tahoma" pitchFamily="34" charset="0"/>
        <a:ea typeface="+mn-ea"/>
        <a:cs typeface="+mn-cs"/>
      </a:defRPr>
    </a:lvl6pPr>
    <a:lvl7pPr marL="2743200" algn="l" defTabSz="914400" rtl="0" eaLnBrk="1" latinLnBrk="0" hangingPunct="1">
      <a:defRPr sz="2000" b="1" i="1" kern="1200">
        <a:solidFill>
          <a:schemeClr val="tx1"/>
        </a:solidFill>
        <a:latin typeface="Tahoma" pitchFamily="34" charset="0"/>
        <a:ea typeface="+mn-ea"/>
        <a:cs typeface="+mn-cs"/>
      </a:defRPr>
    </a:lvl7pPr>
    <a:lvl8pPr marL="3200400" algn="l" defTabSz="914400" rtl="0" eaLnBrk="1" latinLnBrk="0" hangingPunct="1">
      <a:defRPr sz="2000" b="1" i="1" kern="1200">
        <a:solidFill>
          <a:schemeClr val="tx1"/>
        </a:solidFill>
        <a:latin typeface="Tahoma" pitchFamily="34" charset="0"/>
        <a:ea typeface="+mn-ea"/>
        <a:cs typeface="+mn-cs"/>
      </a:defRPr>
    </a:lvl8pPr>
    <a:lvl9pPr marL="3657600" algn="l" defTabSz="914400" rtl="0" eaLnBrk="1" latinLnBrk="0" hangingPunct="1">
      <a:defRPr sz="2000" b="1" i="1"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6364" autoAdjust="0"/>
  </p:normalViewPr>
  <p:slideViewPr>
    <p:cSldViewPr>
      <p:cViewPr varScale="1">
        <p:scale>
          <a:sx n="44" d="100"/>
          <a:sy n="44" d="100"/>
        </p:scale>
        <p:origin x="-85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handoutMaster" Target="handoutMasters/handout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763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l" defTabSz="930275">
              <a:defRPr sz="1200" b="0" i="0"/>
            </a:lvl1pPr>
          </a:lstStyle>
          <a:p>
            <a:endParaRPr lang="en-US"/>
          </a:p>
        </p:txBody>
      </p:sp>
      <p:sp>
        <p:nvSpPr>
          <p:cNvPr id="197635"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b="0" i="0"/>
            </a:lvl1pPr>
          </a:lstStyle>
          <a:p>
            <a:endParaRPr lang="en-US"/>
          </a:p>
        </p:txBody>
      </p:sp>
      <p:sp>
        <p:nvSpPr>
          <p:cNvPr id="197636" name="Rectangle 4"/>
          <p:cNvSpPr>
            <a:spLocks noGrp="1" noChangeArrowheads="1"/>
          </p:cNvSpPr>
          <p:nvPr>
            <p:ph type="ftr" sz="quarter" idx="2"/>
          </p:nvPr>
        </p:nvSpPr>
        <p:spPr bwMode="auto">
          <a:xfrm>
            <a:off x="0"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l" defTabSz="930275">
              <a:defRPr sz="1200" b="0" i="0"/>
            </a:lvl1pPr>
          </a:lstStyle>
          <a:p>
            <a:endParaRPr lang="en-US"/>
          </a:p>
        </p:txBody>
      </p:sp>
      <p:sp>
        <p:nvSpPr>
          <p:cNvPr id="197637" name="Rectangle 5"/>
          <p:cNvSpPr>
            <a:spLocks noGrp="1" noChangeArrowheads="1"/>
          </p:cNvSpPr>
          <p:nvPr>
            <p:ph type="sldNum" sz="quarter" idx="3"/>
          </p:nvPr>
        </p:nvSpPr>
        <p:spPr bwMode="auto">
          <a:xfrm>
            <a:off x="3965575"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b="0" i="0"/>
            </a:lvl1pPr>
          </a:lstStyle>
          <a:p>
            <a:fld id="{51A88699-AE2A-469C-97E4-78F72527EEAD}" type="slidenum">
              <a:rPr lang="en-US"/>
              <a:pPr/>
              <a:t>‹#›</a:t>
            </a:fld>
            <a:endParaRPr lang="en-US"/>
          </a:p>
        </p:txBody>
      </p:sp>
    </p:spTree>
    <p:extLst>
      <p:ext uri="{BB962C8B-B14F-4D97-AF65-F5344CB8AC3E}">
        <p14:creationId xmlns:p14="http://schemas.microsoft.com/office/powerpoint/2010/main" val="162204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42" name="Rectangle 2"/>
          <p:cNvSpPr>
            <a:spLocks noGrp="1" noChangeArrowheads="1"/>
          </p:cNvSpPr>
          <p:nvPr>
            <p:ph type="hdr" sz="quarter"/>
          </p:nvPr>
        </p:nvSpPr>
        <p:spPr bwMode="auto">
          <a:xfrm>
            <a:off x="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i="0"/>
            </a:lvl1pPr>
          </a:lstStyle>
          <a:p>
            <a:endParaRPr lang="en-US"/>
          </a:p>
        </p:txBody>
      </p:sp>
      <p:sp>
        <p:nvSpPr>
          <p:cNvPr id="317443" name="Rectangle 3"/>
          <p:cNvSpPr>
            <a:spLocks noGrp="1" noChangeArrowheads="1"/>
          </p:cNvSpPr>
          <p:nvPr>
            <p:ph type="dt" idx="1"/>
          </p:nvPr>
        </p:nvSpPr>
        <p:spPr bwMode="auto">
          <a:xfrm>
            <a:off x="396240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i="0"/>
            </a:lvl1pPr>
          </a:lstStyle>
          <a:p>
            <a:endParaRPr lang="en-US"/>
          </a:p>
        </p:txBody>
      </p:sp>
      <p:sp>
        <p:nvSpPr>
          <p:cNvPr id="317444" name="Rectangle 4"/>
          <p:cNvSpPr>
            <a:spLocks noGrp="1" noRot="1" noChangeAspect="1" noChangeArrowheads="1" noTextEdit="1"/>
          </p:cNvSpPr>
          <p:nvPr>
            <p:ph type="sldImg" idx="2"/>
          </p:nvPr>
        </p:nvSpPr>
        <p:spPr bwMode="auto">
          <a:xfrm>
            <a:off x="1168400" y="685800"/>
            <a:ext cx="4673600" cy="3505200"/>
          </a:xfrm>
          <a:prstGeom prst="rect">
            <a:avLst/>
          </a:prstGeom>
          <a:noFill/>
          <a:ln w="9525">
            <a:solidFill>
              <a:srgbClr val="000000"/>
            </a:solidFill>
            <a:miter lim="800000"/>
            <a:headEnd/>
            <a:tailEnd/>
          </a:ln>
          <a:effectLst/>
        </p:spPr>
      </p:sp>
      <p:sp>
        <p:nvSpPr>
          <p:cNvPr id="317445" name="Rectangle 5"/>
          <p:cNvSpPr>
            <a:spLocks noGrp="1" noChangeArrowheads="1"/>
          </p:cNvSpPr>
          <p:nvPr>
            <p:ph type="body" sz="quarter" idx="3"/>
          </p:nvPr>
        </p:nvSpPr>
        <p:spPr bwMode="auto">
          <a:xfrm>
            <a:off x="914400" y="4419600"/>
            <a:ext cx="51816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446" name="Rectangle 6"/>
          <p:cNvSpPr>
            <a:spLocks noGrp="1" noChangeArrowheads="1"/>
          </p:cNvSpPr>
          <p:nvPr>
            <p:ph type="ftr" sz="quarter" idx="4"/>
          </p:nvPr>
        </p:nvSpPr>
        <p:spPr bwMode="auto">
          <a:xfrm>
            <a:off x="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i="0"/>
            </a:lvl1pPr>
          </a:lstStyle>
          <a:p>
            <a:endParaRPr lang="en-US"/>
          </a:p>
        </p:txBody>
      </p:sp>
      <p:sp>
        <p:nvSpPr>
          <p:cNvPr id="317447" name="Rectangle 7"/>
          <p:cNvSpPr>
            <a:spLocks noGrp="1" noChangeArrowheads="1"/>
          </p:cNvSpPr>
          <p:nvPr>
            <p:ph type="sldNum" sz="quarter" idx="5"/>
          </p:nvPr>
        </p:nvSpPr>
        <p:spPr bwMode="auto">
          <a:xfrm>
            <a:off x="396240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i="0"/>
            </a:lvl1pPr>
          </a:lstStyle>
          <a:p>
            <a:fld id="{9C80CB29-1BA3-41D3-9207-3FAEA8012EB9}" type="slidenum">
              <a:rPr lang="en-US"/>
              <a:pPr/>
              <a:t>‹#›</a:t>
            </a:fld>
            <a:endParaRPr lang="en-US"/>
          </a:p>
        </p:txBody>
      </p:sp>
    </p:spTree>
    <p:extLst>
      <p:ext uri="{BB962C8B-B14F-4D97-AF65-F5344CB8AC3E}">
        <p14:creationId xmlns:p14="http://schemas.microsoft.com/office/powerpoint/2010/main" val="34436281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buAutoNum type="alphaUcPeriod"/>
            </a:pPr>
            <a:endParaRPr lang="en-US" dirty="0"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35B23F-F5A2-4CFE-A341-9A5F096E41C5}"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F0B7ED-73F6-43FD-8E2A-19DA59F7DD64}" type="slidenum">
              <a:rPr lang="en-US"/>
              <a:pPr/>
              <a:t>10</a:t>
            </a:fld>
            <a:endParaRPr lang="en-US"/>
          </a:p>
        </p:txBody>
      </p:sp>
      <p:sp>
        <p:nvSpPr>
          <p:cNvPr id="1481730" name="Rectangle 2"/>
          <p:cNvSpPr>
            <a:spLocks noGrp="1" noRot="1" noChangeAspect="1" noChangeArrowheads="1" noTextEdit="1"/>
          </p:cNvSpPr>
          <p:nvPr>
            <p:ph type="sldImg"/>
          </p:nvPr>
        </p:nvSpPr>
        <p:spPr>
          <a:ln/>
        </p:spPr>
      </p:sp>
      <p:sp>
        <p:nvSpPr>
          <p:cNvPr id="14817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F0B7ED-73F6-43FD-8E2A-19DA59F7DD64}" type="slidenum">
              <a:rPr lang="en-US"/>
              <a:pPr/>
              <a:t>11</a:t>
            </a:fld>
            <a:endParaRPr lang="en-US"/>
          </a:p>
        </p:txBody>
      </p:sp>
      <p:sp>
        <p:nvSpPr>
          <p:cNvPr id="1481730" name="Rectangle 2"/>
          <p:cNvSpPr>
            <a:spLocks noGrp="1" noRot="1" noChangeAspect="1" noChangeArrowheads="1" noTextEdit="1"/>
          </p:cNvSpPr>
          <p:nvPr>
            <p:ph type="sldImg"/>
          </p:nvPr>
        </p:nvSpPr>
        <p:spPr>
          <a:ln/>
        </p:spPr>
      </p:sp>
      <p:sp>
        <p:nvSpPr>
          <p:cNvPr id="14817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388393-F6D0-4D37-B38A-2BEB918B914F}" type="slidenum">
              <a:rPr lang="en-US"/>
              <a:pPr/>
              <a:t>13</a:t>
            </a:fld>
            <a:endParaRPr lang="en-US"/>
          </a:p>
        </p:txBody>
      </p:sp>
      <p:sp>
        <p:nvSpPr>
          <p:cNvPr id="1506306" name="Rectangle 2"/>
          <p:cNvSpPr>
            <a:spLocks noGrp="1" noRot="1" noChangeAspect="1" noChangeArrowheads="1" noTextEdit="1"/>
          </p:cNvSpPr>
          <p:nvPr>
            <p:ph type="sldImg"/>
          </p:nvPr>
        </p:nvSpPr>
        <p:spPr>
          <a:ln/>
        </p:spPr>
      </p:sp>
      <p:sp>
        <p:nvSpPr>
          <p:cNvPr id="15063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388393-F6D0-4D37-B38A-2BEB918B914F}" type="slidenum">
              <a:rPr lang="en-US"/>
              <a:pPr/>
              <a:t>14</a:t>
            </a:fld>
            <a:endParaRPr lang="en-US"/>
          </a:p>
        </p:txBody>
      </p:sp>
      <p:sp>
        <p:nvSpPr>
          <p:cNvPr id="1506306" name="Rectangle 2"/>
          <p:cNvSpPr>
            <a:spLocks noGrp="1" noRot="1" noChangeAspect="1" noChangeArrowheads="1" noTextEdit="1"/>
          </p:cNvSpPr>
          <p:nvPr>
            <p:ph type="sldImg"/>
          </p:nvPr>
        </p:nvSpPr>
        <p:spPr>
          <a:ln/>
        </p:spPr>
      </p:sp>
      <p:sp>
        <p:nvSpPr>
          <p:cNvPr id="15063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388393-F6D0-4D37-B38A-2BEB918B914F}" type="slidenum">
              <a:rPr lang="en-US"/>
              <a:pPr/>
              <a:t>15</a:t>
            </a:fld>
            <a:endParaRPr lang="en-US"/>
          </a:p>
        </p:txBody>
      </p:sp>
      <p:sp>
        <p:nvSpPr>
          <p:cNvPr id="1506306" name="Rectangle 2"/>
          <p:cNvSpPr>
            <a:spLocks noGrp="1" noRot="1" noChangeAspect="1" noChangeArrowheads="1" noTextEdit="1"/>
          </p:cNvSpPr>
          <p:nvPr>
            <p:ph type="sldImg"/>
          </p:nvPr>
        </p:nvSpPr>
        <p:spPr>
          <a:ln/>
        </p:spPr>
      </p:sp>
      <p:sp>
        <p:nvSpPr>
          <p:cNvPr id="15063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388393-F6D0-4D37-B38A-2BEB918B914F}" type="slidenum">
              <a:rPr lang="en-US"/>
              <a:pPr/>
              <a:t>16</a:t>
            </a:fld>
            <a:endParaRPr lang="en-US"/>
          </a:p>
        </p:txBody>
      </p:sp>
      <p:sp>
        <p:nvSpPr>
          <p:cNvPr id="1506306" name="Rectangle 2"/>
          <p:cNvSpPr>
            <a:spLocks noGrp="1" noRot="1" noChangeAspect="1" noChangeArrowheads="1" noTextEdit="1"/>
          </p:cNvSpPr>
          <p:nvPr>
            <p:ph type="sldImg"/>
          </p:nvPr>
        </p:nvSpPr>
        <p:spPr>
          <a:ln/>
        </p:spPr>
      </p:sp>
      <p:sp>
        <p:nvSpPr>
          <p:cNvPr id="15063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388393-F6D0-4D37-B38A-2BEB918B914F}" type="slidenum">
              <a:rPr lang="en-US"/>
              <a:pPr/>
              <a:t>17</a:t>
            </a:fld>
            <a:endParaRPr lang="en-US"/>
          </a:p>
        </p:txBody>
      </p:sp>
      <p:sp>
        <p:nvSpPr>
          <p:cNvPr id="1506306" name="Rectangle 2"/>
          <p:cNvSpPr>
            <a:spLocks noGrp="1" noRot="1" noChangeAspect="1" noChangeArrowheads="1" noTextEdit="1"/>
          </p:cNvSpPr>
          <p:nvPr>
            <p:ph type="sldImg"/>
          </p:nvPr>
        </p:nvSpPr>
        <p:spPr>
          <a:ln/>
        </p:spPr>
      </p:sp>
      <p:sp>
        <p:nvSpPr>
          <p:cNvPr id="15063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388393-F6D0-4D37-B38A-2BEB918B914F}" type="slidenum">
              <a:rPr lang="en-US"/>
              <a:pPr/>
              <a:t>18</a:t>
            </a:fld>
            <a:endParaRPr lang="en-US"/>
          </a:p>
        </p:txBody>
      </p:sp>
      <p:sp>
        <p:nvSpPr>
          <p:cNvPr id="1506306" name="Rectangle 2"/>
          <p:cNvSpPr>
            <a:spLocks noGrp="1" noRot="1" noChangeAspect="1" noChangeArrowheads="1" noTextEdit="1"/>
          </p:cNvSpPr>
          <p:nvPr>
            <p:ph type="sldImg"/>
          </p:nvPr>
        </p:nvSpPr>
        <p:spPr>
          <a:ln/>
        </p:spPr>
      </p:sp>
      <p:sp>
        <p:nvSpPr>
          <p:cNvPr id="15063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388393-F6D0-4D37-B38A-2BEB918B914F}" type="slidenum">
              <a:rPr lang="en-US"/>
              <a:pPr/>
              <a:t>19</a:t>
            </a:fld>
            <a:endParaRPr lang="en-US"/>
          </a:p>
        </p:txBody>
      </p:sp>
      <p:sp>
        <p:nvSpPr>
          <p:cNvPr id="1506306" name="Rectangle 2"/>
          <p:cNvSpPr>
            <a:spLocks noGrp="1" noRot="1" noChangeAspect="1" noChangeArrowheads="1" noTextEdit="1"/>
          </p:cNvSpPr>
          <p:nvPr>
            <p:ph type="sldImg"/>
          </p:nvPr>
        </p:nvSpPr>
        <p:spPr>
          <a:ln/>
        </p:spPr>
      </p:sp>
      <p:sp>
        <p:nvSpPr>
          <p:cNvPr id="15063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388393-F6D0-4D37-B38A-2BEB918B914F}" type="slidenum">
              <a:rPr lang="en-US"/>
              <a:pPr/>
              <a:t>20</a:t>
            </a:fld>
            <a:endParaRPr lang="en-US"/>
          </a:p>
        </p:txBody>
      </p:sp>
      <p:sp>
        <p:nvSpPr>
          <p:cNvPr id="1506306" name="Rectangle 2"/>
          <p:cNvSpPr>
            <a:spLocks noGrp="1" noRot="1" noChangeAspect="1" noChangeArrowheads="1" noTextEdit="1"/>
          </p:cNvSpPr>
          <p:nvPr>
            <p:ph type="sldImg"/>
          </p:nvPr>
        </p:nvSpPr>
        <p:spPr>
          <a:ln/>
        </p:spPr>
      </p:sp>
      <p:sp>
        <p:nvSpPr>
          <p:cNvPr id="15063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388393-F6D0-4D37-B38A-2BEB918B914F}" type="slidenum">
              <a:rPr lang="en-US"/>
              <a:pPr/>
              <a:t>2</a:t>
            </a:fld>
            <a:endParaRPr lang="en-US"/>
          </a:p>
        </p:txBody>
      </p:sp>
      <p:sp>
        <p:nvSpPr>
          <p:cNvPr id="1506306" name="Rectangle 2"/>
          <p:cNvSpPr>
            <a:spLocks noGrp="1" noRot="1" noChangeAspect="1" noChangeArrowheads="1" noTextEdit="1"/>
          </p:cNvSpPr>
          <p:nvPr>
            <p:ph type="sldImg"/>
          </p:nvPr>
        </p:nvSpPr>
        <p:spPr>
          <a:ln/>
        </p:spPr>
      </p:sp>
      <p:sp>
        <p:nvSpPr>
          <p:cNvPr id="15063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388393-F6D0-4D37-B38A-2BEB918B914F}" type="slidenum">
              <a:rPr lang="en-US"/>
              <a:pPr/>
              <a:t>21</a:t>
            </a:fld>
            <a:endParaRPr lang="en-US"/>
          </a:p>
        </p:txBody>
      </p:sp>
      <p:sp>
        <p:nvSpPr>
          <p:cNvPr id="1506306" name="Rectangle 2"/>
          <p:cNvSpPr>
            <a:spLocks noGrp="1" noRot="1" noChangeAspect="1" noChangeArrowheads="1" noTextEdit="1"/>
          </p:cNvSpPr>
          <p:nvPr>
            <p:ph type="sldImg"/>
          </p:nvPr>
        </p:nvSpPr>
        <p:spPr>
          <a:ln/>
        </p:spPr>
      </p:sp>
      <p:sp>
        <p:nvSpPr>
          <p:cNvPr id="15063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A589F8-89D2-4A00-9DAD-A5E21CF6ECFE}" type="slidenum">
              <a:rPr lang="en-US"/>
              <a:pPr/>
              <a:t>23</a:t>
            </a:fld>
            <a:endParaRPr lang="en-US"/>
          </a:p>
        </p:txBody>
      </p:sp>
      <p:sp>
        <p:nvSpPr>
          <p:cNvPr id="1221634" name="Rectangle 2"/>
          <p:cNvSpPr>
            <a:spLocks noGrp="1" noRot="1" noChangeAspect="1" noChangeArrowheads="1" noTextEdit="1"/>
          </p:cNvSpPr>
          <p:nvPr>
            <p:ph type="sldImg"/>
          </p:nvPr>
        </p:nvSpPr>
        <p:spPr>
          <a:ln/>
        </p:spPr>
      </p:sp>
      <p:sp>
        <p:nvSpPr>
          <p:cNvPr id="1221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94181F-A9A5-489A-9A35-1BB042D1F28E}" type="slidenum">
              <a:rPr lang="en-US"/>
              <a:pPr/>
              <a:t>24</a:t>
            </a:fld>
            <a:endParaRPr lang="en-US"/>
          </a:p>
        </p:txBody>
      </p:sp>
      <p:sp>
        <p:nvSpPr>
          <p:cNvPr id="799746" name="Rectangle 2"/>
          <p:cNvSpPr>
            <a:spLocks noGrp="1" noRot="1" noChangeAspect="1" noChangeArrowheads="1" noTextEdit="1"/>
          </p:cNvSpPr>
          <p:nvPr>
            <p:ph type="sldImg"/>
          </p:nvPr>
        </p:nvSpPr>
        <p:spPr>
          <a:ln/>
        </p:spPr>
      </p:sp>
      <p:sp>
        <p:nvSpPr>
          <p:cNvPr id="79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A589F8-89D2-4A00-9DAD-A5E21CF6ECFE}" type="slidenum">
              <a:rPr lang="en-US"/>
              <a:pPr/>
              <a:t>25</a:t>
            </a:fld>
            <a:endParaRPr lang="en-US"/>
          </a:p>
        </p:txBody>
      </p:sp>
      <p:sp>
        <p:nvSpPr>
          <p:cNvPr id="1221634" name="Rectangle 2"/>
          <p:cNvSpPr>
            <a:spLocks noGrp="1" noRot="1" noChangeAspect="1" noChangeArrowheads="1" noTextEdit="1"/>
          </p:cNvSpPr>
          <p:nvPr>
            <p:ph type="sldImg"/>
          </p:nvPr>
        </p:nvSpPr>
        <p:spPr>
          <a:ln/>
        </p:spPr>
      </p:sp>
      <p:sp>
        <p:nvSpPr>
          <p:cNvPr id="1221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A589F8-89D2-4A00-9DAD-A5E21CF6ECFE}" type="slidenum">
              <a:rPr lang="en-US"/>
              <a:pPr/>
              <a:t>26</a:t>
            </a:fld>
            <a:endParaRPr lang="en-US"/>
          </a:p>
        </p:txBody>
      </p:sp>
      <p:sp>
        <p:nvSpPr>
          <p:cNvPr id="1221634" name="Rectangle 2"/>
          <p:cNvSpPr>
            <a:spLocks noGrp="1" noRot="1" noChangeAspect="1" noChangeArrowheads="1" noTextEdit="1"/>
          </p:cNvSpPr>
          <p:nvPr>
            <p:ph type="sldImg"/>
          </p:nvPr>
        </p:nvSpPr>
        <p:spPr>
          <a:ln/>
        </p:spPr>
      </p:sp>
      <p:sp>
        <p:nvSpPr>
          <p:cNvPr id="1221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A589F8-89D2-4A00-9DAD-A5E21CF6ECFE}" type="slidenum">
              <a:rPr lang="en-US"/>
              <a:pPr/>
              <a:t>27</a:t>
            </a:fld>
            <a:endParaRPr lang="en-US"/>
          </a:p>
        </p:txBody>
      </p:sp>
      <p:sp>
        <p:nvSpPr>
          <p:cNvPr id="1221634" name="Rectangle 2"/>
          <p:cNvSpPr>
            <a:spLocks noGrp="1" noRot="1" noChangeAspect="1" noChangeArrowheads="1" noTextEdit="1"/>
          </p:cNvSpPr>
          <p:nvPr>
            <p:ph type="sldImg"/>
          </p:nvPr>
        </p:nvSpPr>
        <p:spPr>
          <a:ln/>
        </p:spPr>
      </p:sp>
      <p:sp>
        <p:nvSpPr>
          <p:cNvPr id="1221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A589F8-89D2-4A00-9DAD-A5E21CF6ECFE}" type="slidenum">
              <a:rPr lang="en-US"/>
              <a:pPr/>
              <a:t>28</a:t>
            </a:fld>
            <a:endParaRPr lang="en-US"/>
          </a:p>
        </p:txBody>
      </p:sp>
      <p:sp>
        <p:nvSpPr>
          <p:cNvPr id="1221634" name="Rectangle 2"/>
          <p:cNvSpPr>
            <a:spLocks noGrp="1" noRot="1" noChangeAspect="1" noChangeArrowheads="1" noTextEdit="1"/>
          </p:cNvSpPr>
          <p:nvPr>
            <p:ph type="sldImg"/>
          </p:nvPr>
        </p:nvSpPr>
        <p:spPr>
          <a:ln/>
        </p:spPr>
      </p:sp>
      <p:sp>
        <p:nvSpPr>
          <p:cNvPr id="12216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C264CB-1305-486F-AC83-78FEB762F385}" type="slidenum">
              <a:rPr lang="en-US"/>
              <a:pPr/>
              <a:t>33</a:t>
            </a:fld>
            <a:endParaRPr lang="en-US"/>
          </a:p>
        </p:txBody>
      </p:sp>
      <p:sp>
        <p:nvSpPr>
          <p:cNvPr id="817154" name="Rectangle 2"/>
          <p:cNvSpPr>
            <a:spLocks noGrp="1" noRot="1" noChangeAspect="1" noChangeArrowheads="1" noTextEdit="1"/>
          </p:cNvSpPr>
          <p:nvPr>
            <p:ph type="sldImg"/>
          </p:nvPr>
        </p:nvSpPr>
        <p:spPr>
          <a:ln/>
        </p:spPr>
      </p:sp>
      <p:sp>
        <p:nvSpPr>
          <p:cNvPr id="81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F0B7ED-73F6-43FD-8E2A-19DA59F7DD64}" type="slidenum">
              <a:rPr lang="en-US"/>
              <a:pPr/>
              <a:t>35</a:t>
            </a:fld>
            <a:endParaRPr lang="en-US"/>
          </a:p>
        </p:txBody>
      </p:sp>
      <p:sp>
        <p:nvSpPr>
          <p:cNvPr id="1481730" name="Rectangle 2"/>
          <p:cNvSpPr>
            <a:spLocks noGrp="1" noRot="1" noChangeAspect="1" noChangeArrowheads="1" noTextEdit="1"/>
          </p:cNvSpPr>
          <p:nvPr>
            <p:ph type="sldImg"/>
          </p:nvPr>
        </p:nvSpPr>
        <p:spPr>
          <a:ln/>
        </p:spPr>
      </p:sp>
      <p:sp>
        <p:nvSpPr>
          <p:cNvPr id="14817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4AEF62-BDB8-4E35-871F-CA0E2FE65C73}" type="slidenum">
              <a:rPr lang="en-US" smtClean="0"/>
              <a:pPr/>
              <a:t>36</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47D9D1F2-ACD6-46BA-8670-42064212AD6A}" type="slidenum">
              <a:rPr lang="en-US" smtClean="0"/>
              <a:pPr/>
              <a:t>3</a:t>
            </a:fld>
            <a:endParaRPr lang="en-US" dirty="0"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4AEF62-BDB8-4E35-871F-CA0E2FE65C73}" type="slidenum">
              <a:rPr lang="en-US" smtClean="0"/>
              <a:pPr/>
              <a:t>37</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4AEF62-BDB8-4E35-871F-CA0E2FE65C73}" type="slidenum">
              <a:rPr lang="en-US" smtClean="0"/>
              <a:pPr/>
              <a:t>38</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4AEF62-BDB8-4E35-871F-CA0E2FE65C73}" type="slidenum">
              <a:rPr lang="en-US" smtClean="0"/>
              <a:pPr/>
              <a:t>39</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4AEF62-BDB8-4E35-871F-CA0E2FE65C73}" type="slidenum">
              <a:rPr lang="en-US" smtClean="0"/>
              <a:pPr/>
              <a:t>40</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4AEF62-BDB8-4E35-871F-CA0E2FE65C73}" type="slidenum">
              <a:rPr lang="en-US" smtClean="0"/>
              <a:pPr/>
              <a:t>41</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4AEF62-BDB8-4E35-871F-CA0E2FE65C73}" type="slidenum">
              <a:rPr lang="en-US" smtClean="0"/>
              <a:pPr/>
              <a:t>42</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4AEF62-BDB8-4E35-871F-CA0E2FE65C73}" type="slidenum">
              <a:rPr lang="en-US" smtClean="0"/>
              <a:pPr/>
              <a:t>43</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4AEF62-BDB8-4E35-871F-CA0E2FE65C73}" type="slidenum">
              <a:rPr lang="en-US" smtClean="0"/>
              <a:pPr/>
              <a:t>44</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665968-6CBE-43F7-BF93-23BA9A8F38CC}" type="slidenum">
              <a:rPr lang="en-US"/>
              <a:pPr/>
              <a:t>47</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CA"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665968-6CBE-43F7-BF93-23BA9A8F38CC}" type="slidenum">
              <a:rPr lang="en-US"/>
              <a:pPr/>
              <a:t>48</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CA"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47D9D1F2-ACD6-46BA-8670-42064212AD6A}" type="slidenum">
              <a:rPr lang="en-US" smtClean="0"/>
              <a:pPr/>
              <a:t>4</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r>
              <a:rPr lang="en-US" dirty="0" smtClean="0"/>
              <a:t>In-the-wild malware continues to abuse </a:t>
            </a:r>
            <a:r>
              <a:rPr lang="en-US" dirty="0" err="1" smtClean="0"/>
              <a:t>AutoRun</a:t>
            </a:r>
            <a:r>
              <a:rPr lang="en-US" dirty="0" smtClean="0"/>
              <a:t> to compromise PCs, </a:t>
            </a:r>
          </a:p>
          <a:p>
            <a:r>
              <a:rPr lang="en-US" dirty="0" smtClean="0"/>
              <a:t>Microsoft said. Four of the top 10 malware families in the last quarter of </a:t>
            </a:r>
          </a:p>
          <a:p>
            <a:r>
              <a:rPr lang="en-US" dirty="0" smtClean="0"/>
              <a:t>2010 use </a:t>
            </a:r>
            <a:r>
              <a:rPr lang="en-US" dirty="0" err="1" smtClean="0"/>
              <a:t>AutoRun</a:t>
            </a:r>
            <a:r>
              <a:rPr lang="en-US" dirty="0" smtClean="0"/>
              <a:t>, among other techniques, to spread. Those four families </a:t>
            </a:r>
          </a:p>
          <a:p>
            <a:r>
              <a:rPr lang="en-US" dirty="0" smtClean="0"/>
              <a:t>accounted for 41% of all successful infections in the last three months of </a:t>
            </a:r>
          </a:p>
          <a:p>
            <a:r>
              <a:rPr lang="en-US" dirty="0" smtClean="0"/>
              <a:t>2010.</a:t>
            </a:r>
          </a:p>
          <a:p>
            <a:r>
              <a:rPr lang="en-US" dirty="0" smtClean="0"/>
              <a:t>Others see </a:t>
            </a:r>
            <a:r>
              <a:rPr lang="en-US" dirty="0" err="1" smtClean="0"/>
              <a:t>AutoRun</a:t>
            </a:r>
            <a:r>
              <a:rPr lang="en-US" dirty="0" smtClean="0"/>
              <a:t> as a major threat, too. Last August, Panda Software </a:t>
            </a:r>
          </a:p>
          <a:p>
            <a:r>
              <a:rPr lang="en-US" dirty="0" smtClean="0"/>
              <a:t>said that 25% of all worms were designed to propagate through the handy </a:t>
            </a:r>
          </a:p>
          <a:p>
            <a:r>
              <a:rPr lang="en-US" dirty="0" smtClean="0"/>
              <a:t>drives.</a:t>
            </a:r>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2940E9-3133-4BD4-8290-7716F840AC01}" type="slidenum">
              <a:rPr lang="en-US"/>
              <a:pPr/>
              <a:t>52</a:t>
            </a:fld>
            <a:endParaRPr lang="en-US" dirty="0"/>
          </a:p>
        </p:txBody>
      </p:sp>
      <p:sp>
        <p:nvSpPr>
          <p:cNvPr id="542722" name="Rectangle 2"/>
          <p:cNvSpPr>
            <a:spLocks noGrp="1" noRot="1" noChangeAspect="1" noChangeArrowheads="1" noTextEdit="1"/>
          </p:cNvSpPr>
          <p:nvPr>
            <p:ph type="sldImg"/>
          </p:nvPr>
        </p:nvSpPr>
        <p:spPr>
          <a:ln/>
        </p:spPr>
      </p:sp>
      <p:sp>
        <p:nvSpPr>
          <p:cNvPr id="5427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2940E9-3133-4BD4-8290-7716F840AC01}" type="slidenum">
              <a:rPr lang="en-US"/>
              <a:pPr/>
              <a:t>53</a:t>
            </a:fld>
            <a:endParaRPr lang="en-US" dirty="0"/>
          </a:p>
        </p:txBody>
      </p:sp>
      <p:sp>
        <p:nvSpPr>
          <p:cNvPr id="542722" name="Rectangle 2"/>
          <p:cNvSpPr>
            <a:spLocks noGrp="1" noRot="1" noChangeAspect="1" noChangeArrowheads="1" noTextEdit="1"/>
          </p:cNvSpPr>
          <p:nvPr>
            <p:ph type="sldImg"/>
          </p:nvPr>
        </p:nvSpPr>
        <p:spPr>
          <a:ln/>
        </p:spPr>
      </p:sp>
      <p:sp>
        <p:nvSpPr>
          <p:cNvPr id="5427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ECC5E5-7B8B-45EB-8A0D-EE225B127224}" type="slidenum">
              <a:rPr lang="en-US"/>
              <a:pPr/>
              <a:t>55</a:t>
            </a:fld>
            <a:endParaRPr lang="en-US" dirty="0"/>
          </a:p>
        </p:txBody>
      </p:sp>
      <p:sp>
        <p:nvSpPr>
          <p:cNvPr id="1549314" name="Rectangle 2"/>
          <p:cNvSpPr>
            <a:spLocks noGrp="1" noRot="1" noChangeAspect="1" noChangeArrowheads="1" noTextEdit="1"/>
          </p:cNvSpPr>
          <p:nvPr>
            <p:ph type="sldImg"/>
          </p:nvPr>
        </p:nvSpPr>
        <p:spPr>
          <a:ln/>
        </p:spPr>
      </p:sp>
      <p:sp>
        <p:nvSpPr>
          <p:cNvPr id="15493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D17226-E1EC-4842-A042-B3BB3DFA8163}" type="slidenum">
              <a:rPr lang="en-US"/>
              <a:pPr/>
              <a:t>56</a:t>
            </a:fld>
            <a:endParaRPr lang="en-US" dirty="0"/>
          </a:p>
        </p:txBody>
      </p:sp>
      <p:sp>
        <p:nvSpPr>
          <p:cNvPr id="1042434" name="Rectangle 2"/>
          <p:cNvSpPr>
            <a:spLocks noGrp="1" noRot="1" noChangeAspect="1" noChangeArrowheads="1" noTextEdit="1"/>
          </p:cNvSpPr>
          <p:nvPr>
            <p:ph type="sldImg"/>
          </p:nvPr>
        </p:nvSpPr>
        <p:spPr>
          <a:ln/>
        </p:spPr>
      </p:sp>
      <p:sp>
        <p:nvSpPr>
          <p:cNvPr id="10424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D17226-E1EC-4842-A042-B3BB3DFA8163}" type="slidenum">
              <a:rPr lang="en-US"/>
              <a:pPr/>
              <a:t>57</a:t>
            </a:fld>
            <a:endParaRPr lang="en-US" dirty="0"/>
          </a:p>
        </p:txBody>
      </p:sp>
      <p:sp>
        <p:nvSpPr>
          <p:cNvPr id="1042434" name="Rectangle 2"/>
          <p:cNvSpPr>
            <a:spLocks noGrp="1" noRot="1" noChangeAspect="1" noChangeArrowheads="1" noTextEdit="1"/>
          </p:cNvSpPr>
          <p:nvPr>
            <p:ph type="sldImg"/>
          </p:nvPr>
        </p:nvSpPr>
        <p:spPr>
          <a:ln/>
        </p:spPr>
      </p:sp>
      <p:sp>
        <p:nvSpPr>
          <p:cNvPr id="10424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289BB1-2565-4ED4-A392-73C796F66FAA}" type="slidenum">
              <a:rPr lang="en-US"/>
              <a:pPr/>
              <a:t>58</a:t>
            </a:fld>
            <a:endParaRPr lang="en-US" dirty="0"/>
          </a:p>
        </p:txBody>
      </p:sp>
      <p:sp>
        <p:nvSpPr>
          <p:cNvPr id="819202" name="Rectangle 2"/>
          <p:cNvSpPr>
            <a:spLocks noGrp="1" noRot="1" noChangeAspect="1" noChangeArrowheads="1" noTextEdit="1"/>
          </p:cNvSpPr>
          <p:nvPr>
            <p:ph type="sldImg"/>
          </p:nvPr>
        </p:nvSpPr>
        <p:spPr>
          <a:ln/>
        </p:spPr>
      </p:sp>
      <p:sp>
        <p:nvSpPr>
          <p:cNvPr id="8192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6B8CCE-36F6-4399-B41C-D49A6DD63357}" type="slidenum">
              <a:rPr lang="en-US"/>
              <a:pPr/>
              <a:t>60</a:t>
            </a:fld>
            <a:endParaRPr lang="en-US" dirty="0"/>
          </a:p>
        </p:txBody>
      </p:sp>
      <p:sp>
        <p:nvSpPr>
          <p:cNvPr id="768002" name="Rectangle 2"/>
          <p:cNvSpPr>
            <a:spLocks noGrp="1" noRot="1" noChangeAspect="1" noChangeArrowheads="1" noTextEdit="1"/>
          </p:cNvSpPr>
          <p:nvPr>
            <p:ph type="sldImg"/>
          </p:nvPr>
        </p:nvSpPr>
        <p:spPr>
          <a:ln/>
        </p:spPr>
      </p:sp>
      <p:sp>
        <p:nvSpPr>
          <p:cNvPr id="7680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6B8CCE-36F6-4399-B41C-D49A6DD63357}" type="slidenum">
              <a:rPr lang="en-US"/>
              <a:pPr/>
              <a:t>62</a:t>
            </a:fld>
            <a:endParaRPr lang="en-US" dirty="0"/>
          </a:p>
        </p:txBody>
      </p:sp>
      <p:sp>
        <p:nvSpPr>
          <p:cNvPr id="768002" name="Rectangle 2"/>
          <p:cNvSpPr>
            <a:spLocks noGrp="1" noRot="1" noChangeAspect="1" noChangeArrowheads="1" noTextEdit="1"/>
          </p:cNvSpPr>
          <p:nvPr>
            <p:ph type="sldImg"/>
          </p:nvPr>
        </p:nvSpPr>
        <p:spPr>
          <a:ln/>
        </p:spPr>
      </p:sp>
      <p:sp>
        <p:nvSpPr>
          <p:cNvPr id="7680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515F57-B69F-4E8E-978E-F38CB163E50B}" type="slidenum">
              <a:rPr lang="en-US"/>
              <a:pPr/>
              <a:t>63</a:t>
            </a:fld>
            <a:endParaRPr lang="en-US" dirty="0"/>
          </a:p>
        </p:txBody>
      </p:sp>
      <p:sp>
        <p:nvSpPr>
          <p:cNvPr id="1295362" name="Rectangle 2"/>
          <p:cNvSpPr>
            <a:spLocks noGrp="1" noRot="1" noChangeAspect="1" noChangeArrowheads="1" noTextEdit="1"/>
          </p:cNvSpPr>
          <p:nvPr>
            <p:ph type="sldImg"/>
          </p:nvPr>
        </p:nvSpPr>
        <p:spPr>
          <a:ln/>
        </p:spPr>
      </p:sp>
      <p:sp>
        <p:nvSpPr>
          <p:cNvPr id="12953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08E947-ED44-4A45-9831-7E1E95347561}" type="slidenum">
              <a:rPr lang="en-US"/>
              <a:pPr/>
              <a:t>66</a:t>
            </a:fld>
            <a:endParaRPr lang="en-US" dirty="0"/>
          </a:p>
        </p:txBody>
      </p:sp>
      <p:sp>
        <p:nvSpPr>
          <p:cNvPr id="1354754" name="Rectangle 2"/>
          <p:cNvSpPr>
            <a:spLocks noGrp="1" noRot="1" noChangeAspect="1" noChangeArrowheads="1" noTextEdit="1"/>
          </p:cNvSpPr>
          <p:nvPr>
            <p:ph type="sldImg"/>
          </p:nvPr>
        </p:nvSpPr>
        <p:spPr>
          <a:ln/>
        </p:spPr>
      </p:sp>
      <p:sp>
        <p:nvSpPr>
          <p:cNvPr id="1354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68E2BD40-961C-4D89-A65C-F2B04F950650}" type="slidenum">
              <a:rPr lang="en-US" smtClean="0"/>
              <a:pPr/>
              <a:t>5</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r>
              <a:rPr lang="en-US" dirty="0" smtClean="0"/>
              <a:t> </a:t>
            </a:r>
            <a:r>
              <a:rPr lang="en-US" dirty="0" err="1" smtClean="0"/>
              <a:t>Okpako</a:t>
            </a:r>
            <a:r>
              <a:rPr lang="en-US" dirty="0" smtClean="0"/>
              <a:t> Mike </a:t>
            </a:r>
            <a:r>
              <a:rPr lang="en-US" dirty="0" err="1" smtClean="0"/>
              <a:t>Diamreyan</a:t>
            </a:r>
            <a:r>
              <a:rPr lang="en-US" dirty="0" smtClean="0"/>
              <a:t>, 31, was sentenced to 12 years in prison last week by United States District Judge Janet Hall in Bridgeport, Connecticut.  </a:t>
            </a:r>
            <a:r>
              <a:rPr lang="en-US" dirty="0" err="1" smtClean="0"/>
              <a:t>Diamreyan</a:t>
            </a:r>
            <a:r>
              <a:rPr lang="en-US" dirty="0" smtClean="0"/>
              <a:t>, who had immigrated to the U.S. in 2008 after allegedly telling a friend that he intended to make at least $1 million before returning to his home country, was arrested in August 2009 and found guilty by a jury in February.  Pretending to be "Prince Nana </a:t>
            </a:r>
            <a:r>
              <a:rPr lang="en-US" dirty="0" err="1" smtClean="0"/>
              <a:t>Kamokai</a:t>
            </a:r>
            <a:r>
              <a:rPr lang="en-US" dirty="0" smtClean="0"/>
              <a:t> of Sierra Leone" or "an airport director from Ghana", </a:t>
            </a:r>
            <a:r>
              <a:rPr lang="en-US" dirty="0" err="1" smtClean="0"/>
              <a:t>Diamreyan</a:t>
            </a:r>
            <a:r>
              <a:rPr lang="en-US" dirty="0" smtClean="0"/>
              <a:t> would send thousands of e-mails asking for help in moving money from Nigeria to the U.S.  By using fake documentation to convince his victims that he was legitimate, </a:t>
            </a:r>
            <a:r>
              <a:rPr lang="en-US" dirty="0" err="1" smtClean="0"/>
              <a:t>Diamreyan</a:t>
            </a:r>
            <a:r>
              <a:rPr lang="en-US" dirty="0" smtClean="0"/>
              <a:t> would persuade them to wire to him fees to cover "courier services" or as "PIN code fees".  Of course, the money would pour into </a:t>
            </a:r>
            <a:r>
              <a:rPr lang="en-US" dirty="0" err="1" smtClean="0"/>
              <a:t>Diamreyan</a:t>
            </a:r>
            <a:r>
              <a:rPr lang="en-US" dirty="0" smtClean="0"/>
              <a:t> but the victims never saw a cent.  From 2004 until his arrest in 2009 </a:t>
            </a:r>
            <a:r>
              <a:rPr lang="en-US" dirty="0" err="1" smtClean="0"/>
              <a:t>Diamreyan</a:t>
            </a:r>
            <a:r>
              <a:rPr lang="en-US" dirty="0" smtClean="0"/>
              <a:t> made more than $1.3 million from 67 known victims.  </a:t>
            </a:r>
          </a:p>
          <a:p>
            <a:endParaRPr lang="en-US" dirty="0" smtClean="0"/>
          </a:p>
          <a:p>
            <a:r>
              <a:rPr lang="en-US" dirty="0" smtClean="0"/>
              <a:t>   Yet this was only a drop in the bucket for this scam known as the Nigerian 419 Advanced Fee Fraud ("419" is the Nigerian criminal code that addresses fraud).  To date it is estimated that over $41 billion dollars have been lost by victims in this scam, with $9.3 billion lost in just 2009 alone (according to the FBI this scam was the #1 type of Internet fraud last year), and is growing at a rate of 5% annually.</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08E947-ED44-4A45-9831-7E1E95347561}" type="slidenum">
              <a:rPr lang="en-US"/>
              <a:pPr/>
              <a:t>67</a:t>
            </a:fld>
            <a:endParaRPr lang="en-US" dirty="0"/>
          </a:p>
        </p:txBody>
      </p:sp>
      <p:sp>
        <p:nvSpPr>
          <p:cNvPr id="1354754" name="Rectangle 2"/>
          <p:cNvSpPr>
            <a:spLocks noGrp="1" noRot="1" noChangeAspect="1" noChangeArrowheads="1" noTextEdit="1"/>
          </p:cNvSpPr>
          <p:nvPr>
            <p:ph type="sldImg"/>
          </p:nvPr>
        </p:nvSpPr>
        <p:spPr>
          <a:ln/>
        </p:spPr>
      </p:sp>
      <p:sp>
        <p:nvSpPr>
          <p:cNvPr id="1354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80CB29-1BA3-41D3-9207-3FAEA8012EB9}" type="slidenum">
              <a:rPr lang="en-US" smtClean="0"/>
              <a:pPr/>
              <a:t>69</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289BB1-2565-4ED4-A392-73C796F66FAA}" type="slidenum">
              <a:rPr lang="en-US"/>
              <a:pPr/>
              <a:t>70</a:t>
            </a:fld>
            <a:endParaRPr lang="en-US" dirty="0"/>
          </a:p>
        </p:txBody>
      </p:sp>
      <p:sp>
        <p:nvSpPr>
          <p:cNvPr id="819202" name="Rectangle 2"/>
          <p:cNvSpPr>
            <a:spLocks noGrp="1" noRot="1" noChangeAspect="1" noChangeArrowheads="1" noTextEdit="1"/>
          </p:cNvSpPr>
          <p:nvPr>
            <p:ph type="sldImg"/>
          </p:nvPr>
        </p:nvSpPr>
        <p:spPr>
          <a:ln/>
        </p:spPr>
      </p:sp>
      <p:sp>
        <p:nvSpPr>
          <p:cNvPr id="8192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665968-6CBE-43F7-BF93-23BA9A8F38CC}" type="slidenum">
              <a:rPr lang="en-US"/>
              <a:pPr/>
              <a:t>72</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CA"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D17226-E1EC-4842-A042-B3BB3DFA8163}" type="slidenum">
              <a:rPr lang="en-US"/>
              <a:pPr/>
              <a:t>74</a:t>
            </a:fld>
            <a:endParaRPr lang="en-US" dirty="0"/>
          </a:p>
        </p:txBody>
      </p:sp>
      <p:sp>
        <p:nvSpPr>
          <p:cNvPr id="1042434" name="Rectangle 2"/>
          <p:cNvSpPr>
            <a:spLocks noGrp="1" noRot="1" noChangeAspect="1" noChangeArrowheads="1" noTextEdit="1"/>
          </p:cNvSpPr>
          <p:nvPr>
            <p:ph type="sldImg"/>
          </p:nvPr>
        </p:nvSpPr>
        <p:spPr>
          <a:ln/>
        </p:spPr>
      </p:sp>
      <p:sp>
        <p:nvSpPr>
          <p:cNvPr id="10424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A6BD6B-30D7-4CFE-8017-7C53948C997F}" type="slidenum">
              <a:rPr lang="en-US"/>
              <a:pPr/>
              <a:t>76</a:t>
            </a:fld>
            <a:endParaRPr lang="en-US" dirty="0"/>
          </a:p>
        </p:txBody>
      </p:sp>
      <p:sp>
        <p:nvSpPr>
          <p:cNvPr id="1333250" name="Rectangle 2"/>
          <p:cNvSpPr>
            <a:spLocks noGrp="1" noRot="1" noChangeAspect="1" noChangeArrowheads="1" noTextEdit="1"/>
          </p:cNvSpPr>
          <p:nvPr>
            <p:ph type="sldImg"/>
          </p:nvPr>
        </p:nvSpPr>
        <p:spPr>
          <a:ln/>
        </p:spPr>
      </p:sp>
      <p:sp>
        <p:nvSpPr>
          <p:cNvPr id="13332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289BB1-2565-4ED4-A392-73C796F66FAA}" type="slidenum">
              <a:rPr lang="en-US"/>
              <a:pPr/>
              <a:t>77</a:t>
            </a:fld>
            <a:endParaRPr lang="en-US" dirty="0"/>
          </a:p>
        </p:txBody>
      </p:sp>
      <p:sp>
        <p:nvSpPr>
          <p:cNvPr id="819202" name="Rectangle 2"/>
          <p:cNvSpPr>
            <a:spLocks noGrp="1" noRot="1" noChangeAspect="1" noChangeArrowheads="1" noTextEdit="1"/>
          </p:cNvSpPr>
          <p:nvPr>
            <p:ph type="sldImg"/>
          </p:nvPr>
        </p:nvSpPr>
        <p:spPr>
          <a:ln/>
        </p:spPr>
      </p:sp>
      <p:sp>
        <p:nvSpPr>
          <p:cNvPr id="8192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665968-6CBE-43F7-BF93-23BA9A8F38CC}" type="slidenum">
              <a:rPr lang="en-US"/>
              <a:pPr/>
              <a:t>79</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CA"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35C204-B539-4FBF-B88F-EF82213D098F}" type="slidenum">
              <a:rPr lang="en-US" smtClean="0"/>
              <a:pPr/>
              <a:t>80</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0371FE-9D59-4164-B950-A3419591BB17}" type="slidenum">
              <a:rPr lang="en-US"/>
              <a:pPr/>
              <a:t>82</a:t>
            </a:fld>
            <a:endParaRPr lang="en-US" dirty="0"/>
          </a:p>
        </p:txBody>
      </p:sp>
      <p:sp>
        <p:nvSpPr>
          <p:cNvPr id="564226" name="Rectangle 2"/>
          <p:cNvSpPr>
            <a:spLocks noGrp="1" noRot="1" noChangeAspect="1" noChangeArrowheads="1" noTextEdit="1"/>
          </p:cNvSpPr>
          <p:nvPr>
            <p:ph type="sldImg"/>
          </p:nvPr>
        </p:nvSpPr>
        <p:spPr>
          <a:ln/>
        </p:spPr>
      </p:sp>
      <p:sp>
        <p:nvSpPr>
          <p:cNvPr id="5642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5BECEF32-69B5-47BB-9C56-34A618A00374}" type="slidenum">
              <a:rPr lang="en-US" smtClean="0"/>
              <a:pPr/>
              <a:t>6</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r>
              <a:rPr lang="en-US" dirty="0" smtClean="0"/>
              <a:t>500 million as of August 2010</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2940E9-3133-4BD4-8290-7716F840AC01}" type="slidenum">
              <a:rPr lang="en-US"/>
              <a:pPr/>
              <a:t>83</a:t>
            </a:fld>
            <a:endParaRPr lang="en-US" dirty="0"/>
          </a:p>
        </p:txBody>
      </p:sp>
      <p:sp>
        <p:nvSpPr>
          <p:cNvPr id="542722" name="Rectangle 2"/>
          <p:cNvSpPr>
            <a:spLocks noGrp="1" noRot="1" noChangeAspect="1" noChangeArrowheads="1" noTextEdit="1"/>
          </p:cNvSpPr>
          <p:nvPr>
            <p:ph type="sldImg"/>
          </p:nvPr>
        </p:nvSpPr>
        <p:spPr>
          <a:ln/>
        </p:spPr>
      </p:sp>
      <p:sp>
        <p:nvSpPr>
          <p:cNvPr id="5427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4AB97F48-FB34-47C3-9E0C-134AE7BA610A}" type="slidenum">
              <a:rPr lang="en-US" smtClean="0"/>
              <a:pPr/>
              <a:t>84</a:t>
            </a:fld>
            <a:endParaRPr lang="en-US" dirty="0"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D1E482-7C95-4202-BB02-8FC23C11D05D}" type="slidenum">
              <a:rPr lang="en-US"/>
              <a:pPr/>
              <a:t>85</a:t>
            </a:fld>
            <a:endParaRPr lang="en-US" dirty="0"/>
          </a:p>
        </p:txBody>
      </p:sp>
      <p:sp>
        <p:nvSpPr>
          <p:cNvPr id="543746" name="Rectangle 2"/>
          <p:cNvSpPr>
            <a:spLocks noGrp="1" noRot="1" noChangeAspect="1" noChangeArrowheads="1" noTextEdit="1"/>
          </p:cNvSpPr>
          <p:nvPr>
            <p:ph type="sldImg"/>
          </p:nvPr>
        </p:nvSpPr>
        <p:spPr>
          <a:ln/>
        </p:spPr>
      </p:sp>
      <p:sp>
        <p:nvSpPr>
          <p:cNvPr id="5437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EE8B5B-8833-4277-BCA8-9235BB8F0AA3}" type="slidenum">
              <a:rPr lang="en-US"/>
              <a:pPr/>
              <a:t>86</a:t>
            </a:fld>
            <a:endParaRPr lang="en-US" dirty="0"/>
          </a:p>
        </p:txBody>
      </p:sp>
      <p:sp>
        <p:nvSpPr>
          <p:cNvPr id="557058"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CF63CC-C7EF-4795-BD0D-FA65DC89C94F}" type="slidenum">
              <a:rPr lang="en-US"/>
              <a:pPr/>
              <a:t>87</a:t>
            </a:fld>
            <a:endParaRPr lang="en-US"/>
          </a:p>
        </p:txBody>
      </p:sp>
      <p:sp>
        <p:nvSpPr>
          <p:cNvPr id="1485826" name="Rectangle 2"/>
          <p:cNvSpPr>
            <a:spLocks noGrp="1" noRot="1" noChangeAspect="1" noChangeArrowheads="1" noTextEdit="1"/>
          </p:cNvSpPr>
          <p:nvPr>
            <p:ph type="sldImg"/>
          </p:nvPr>
        </p:nvSpPr>
        <p:spPr>
          <a:ln/>
        </p:spPr>
      </p:sp>
      <p:sp>
        <p:nvSpPr>
          <p:cNvPr id="14858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F0B7ED-73F6-43FD-8E2A-19DA59F7DD64}" type="slidenum">
              <a:rPr lang="en-US"/>
              <a:pPr/>
              <a:t>88</a:t>
            </a:fld>
            <a:endParaRPr lang="en-US"/>
          </a:p>
        </p:txBody>
      </p:sp>
      <p:sp>
        <p:nvSpPr>
          <p:cNvPr id="1481730" name="Rectangle 2"/>
          <p:cNvSpPr>
            <a:spLocks noGrp="1" noRot="1" noChangeAspect="1" noChangeArrowheads="1" noTextEdit="1"/>
          </p:cNvSpPr>
          <p:nvPr>
            <p:ph type="sldImg"/>
          </p:nvPr>
        </p:nvSpPr>
        <p:spPr>
          <a:ln/>
        </p:spPr>
      </p:sp>
      <p:sp>
        <p:nvSpPr>
          <p:cNvPr id="14817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0371FE-9D59-4164-B950-A3419591BB17}" type="slidenum">
              <a:rPr lang="en-US"/>
              <a:pPr/>
              <a:t>89</a:t>
            </a:fld>
            <a:endParaRPr lang="en-US"/>
          </a:p>
        </p:txBody>
      </p:sp>
      <p:sp>
        <p:nvSpPr>
          <p:cNvPr id="564226" name="Rectangle 2"/>
          <p:cNvSpPr>
            <a:spLocks noGrp="1" noRot="1" noChangeAspect="1" noChangeArrowheads="1" noTextEdit="1"/>
          </p:cNvSpPr>
          <p:nvPr>
            <p:ph type="sldImg"/>
          </p:nvPr>
        </p:nvSpPr>
        <p:spPr>
          <a:ln/>
        </p:spPr>
      </p:sp>
      <p:sp>
        <p:nvSpPr>
          <p:cNvPr id="5642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F37F9881-6F23-44FF-B0E3-B60ACDAB9F3E}" type="slidenum">
              <a:rPr lang="en-US" smtClean="0"/>
              <a:pPr/>
              <a:t>90</a:t>
            </a:fld>
            <a:endParaRPr lang="en-US" dirty="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5A3969-EE3B-403E-B0AC-8609BFA4EC25}" type="slidenum">
              <a:rPr lang="en-US"/>
              <a:pPr/>
              <a:t>92</a:t>
            </a:fld>
            <a:endParaRPr lang="en-US" dirty="0"/>
          </a:p>
        </p:txBody>
      </p:sp>
      <p:sp>
        <p:nvSpPr>
          <p:cNvPr id="544770" name="Rectangle 2"/>
          <p:cNvSpPr>
            <a:spLocks noGrp="1" noRot="1" noChangeAspect="1" noChangeArrowheads="1" noTextEdit="1"/>
          </p:cNvSpPr>
          <p:nvPr>
            <p:ph type="sldImg"/>
          </p:nvPr>
        </p:nvSpPr>
        <p:spPr>
          <a:ln/>
        </p:spPr>
      </p:sp>
      <p:sp>
        <p:nvSpPr>
          <p:cNvPr id="544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5A3969-EE3B-403E-B0AC-8609BFA4EC25}" type="slidenum">
              <a:rPr lang="en-US"/>
              <a:pPr/>
              <a:t>93</a:t>
            </a:fld>
            <a:endParaRPr lang="en-US" dirty="0"/>
          </a:p>
        </p:txBody>
      </p:sp>
      <p:sp>
        <p:nvSpPr>
          <p:cNvPr id="544770" name="Rectangle 2"/>
          <p:cNvSpPr>
            <a:spLocks noGrp="1" noRot="1" noChangeAspect="1" noChangeArrowheads="1" noTextEdit="1"/>
          </p:cNvSpPr>
          <p:nvPr>
            <p:ph type="sldImg"/>
          </p:nvPr>
        </p:nvSpPr>
        <p:spPr>
          <a:ln/>
        </p:spPr>
      </p:sp>
      <p:sp>
        <p:nvSpPr>
          <p:cNvPr id="544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D5713480-66B8-4057-BE20-682ACDA8F608}" type="slidenum">
              <a:rPr lang="en-US" smtClean="0"/>
              <a:pPr/>
              <a:t>7</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36C850-F824-4153-A92D-46EC5336ABD0}" type="slidenum">
              <a:rPr lang="en-US"/>
              <a:pPr/>
              <a:t>94</a:t>
            </a:fld>
            <a:endParaRPr lang="en-US" dirty="0"/>
          </a:p>
        </p:txBody>
      </p:sp>
      <p:sp>
        <p:nvSpPr>
          <p:cNvPr id="1129474" name="Rectangle 2"/>
          <p:cNvSpPr>
            <a:spLocks noGrp="1" noRot="1" noChangeAspect="1" noChangeArrowheads="1" noTextEdit="1"/>
          </p:cNvSpPr>
          <p:nvPr>
            <p:ph type="sldImg"/>
          </p:nvPr>
        </p:nvSpPr>
        <p:spPr>
          <a:ln/>
        </p:spPr>
      </p:sp>
      <p:sp>
        <p:nvSpPr>
          <p:cNvPr id="11294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E6CCC7-A85E-413A-B202-69BAFBD57EBA}" type="slidenum">
              <a:rPr lang="en-US"/>
              <a:pPr/>
              <a:t>96</a:t>
            </a:fld>
            <a:endParaRPr lang="en-US" dirty="0"/>
          </a:p>
        </p:txBody>
      </p:sp>
      <p:sp>
        <p:nvSpPr>
          <p:cNvPr id="552962" name="Rectangle 2"/>
          <p:cNvSpPr>
            <a:spLocks noGrp="1" noRot="1" noChangeAspect="1" noChangeArrowheads="1" noTextEdit="1"/>
          </p:cNvSpPr>
          <p:nvPr>
            <p:ph type="sldImg"/>
          </p:nvPr>
        </p:nvSpPr>
        <p:spPr>
          <a:ln/>
        </p:spPr>
      </p:sp>
      <p:sp>
        <p:nvSpPr>
          <p:cNvPr id="5529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EE8B5B-8833-4277-BCA8-9235BB8F0AA3}" type="slidenum">
              <a:rPr lang="en-US"/>
              <a:pPr/>
              <a:t>97</a:t>
            </a:fld>
            <a:endParaRPr lang="en-US" dirty="0"/>
          </a:p>
        </p:txBody>
      </p:sp>
      <p:sp>
        <p:nvSpPr>
          <p:cNvPr id="557058"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A6BD6B-30D7-4CFE-8017-7C53948C997F}" type="slidenum">
              <a:rPr lang="en-US"/>
              <a:pPr/>
              <a:t>98</a:t>
            </a:fld>
            <a:endParaRPr lang="en-US" dirty="0"/>
          </a:p>
        </p:txBody>
      </p:sp>
      <p:sp>
        <p:nvSpPr>
          <p:cNvPr id="1333250" name="Rectangle 2"/>
          <p:cNvSpPr>
            <a:spLocks noGrp="1" noRot="1" noChangeAspect="1" noChangeArrowheads="1" noTextEdit="1"/>
          </p:cNvSpPr>
          <p:nvPr>
            <p:ph type="sldImg"/>
          </p:nvPr>
        </p:nvSpPr>
        <p:spPr>
          <a:ln/>
        </p:spPr>
      </p:sp>
      <p:sp>
        <p:nvSpPr>
          <p:cNvPr id="13332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289BB1-2565-4ED4-A392-73C796F66FAA}" type="slidenum">
              <a:rPr lang="en-US"/>
              <a:pPr/>
              <a:t>99</a:t>
            </a:fld>
            <a:endParaRPr lang="en-US" dirty="0"/>
          </a:p>
        </p:txBody>
      </p:sp>
      <p:sp>
        <p:nvSpPr>
          <p:cNvPr id="819202" name="Rectangle 2"/>
          <p:cNvSpPr>
            <a:spLocks noGrp="1" noRot="1" noChangeAspect="1" noChangeArrowheads="1" noTextEdit="1"/>
          </p:cNvSpPr>
          <p:nvPr>
            <p:ph type="sldImg"/>
          </p:nvPr>
        </p:nvSpPr>
        <p:spPr>
          <a:ln/>
        </p:spPr>
      </p:sp>
      <p:sp>
        <p:nvSpPr>
          <p:cNvPr id="8192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BA6877-378C-4FEB-8787-5D435BABDA37}" type="slidenum">
              <a:rPr lang="en-US"/>
              <a:pPr/>
              <a:t>102</a:t>
            </a:fld>
            <a:endParaRPr lang="en-US" dirty="0"/>
          </a:p>
        </p:txBody>
      </p:sp>
      <p:sp>
        <p:nvSpPr>
          <p:cNvPr id="1305602" name="Rectangle 2"/>
          <p:cNvSpPr>
            <a:spLocks noGrp="1" noRot="1" noChangeAspect="1" noChangeArrowheads="1" noTextEdit="1"/>
          </p:cNvSpPr>
          <p:nvPr>
            <p:ph type="sldImg"/>
          </p:nvPr>
        </p:nvSpPr>
        <p:spPr>
          <a:ln/>
        </p:spPr>
      </p:sp>
      <p:sp>
        <p:nvSpPr>
          <p:cNvPr id="13056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3DE611-69C5-49A1-9850-52D96E5E5230}" type="slidenum">
              <a:rPr lang="en-US"/>
              <a:pPr/>
              <a:t>103</a:t>
            </a:fld>
            <a:endParaRPr lang="en-US" dirty="0"/>
          </a:p>
        </p:txBody>
      </p:sp>
      <p:sp>
        <p:nvSpPr>
          <p:cNvPr id="1321986" name="Rectangle 2"/>
          <p:cNvSpPr>
            <a:spLocks noGrp="1" noRot="1" noChangeAspect="1" noChangeArrowheads="1" noTextEdit="1"/>
          </p:cNvSpPr>
          <p:nvPr>
            <p:ph type="sldImg"/>
          </p:nvPr>
        </p:nvSpPr>
        <p:spPr>
          <a:ln/>
        </p:spPr>
      </p:sp>
      <p:sp>
        <p:nvSpPr>
          <p:cNvPr id="13219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EB102A-3928-4F90-AD85-B78B72E2FB4E}" type="slidenum">
              <a:rPr lang="en-US"/>
              <a:pPr/>
              <a:t>105</a:t>
            </a:fld>
            <a:endParaRPr lang="en-US" dirty="0"/>
          </a:p>
        </p:txBody>
      </p:sp>
      <p:sp>
        <p:nvSpPr>
          <p:cNvPr id="1326082" name="Rectangle 2"/>
          <p:cNvSpPr>
            <a:spLocks noGrp="1" noRot="1" noChangeAspect="1" noChangeArrowheads="1" noTextEdit="1"/>
          </p:cNvSpPr>
          <p:nvPr>
            <p:ph type="sldImg"/>
          </p:nvPr>
        </p:nvSpPr>
        <p:spPr>
          <a:ln/>
        </p:spPr>
      </p:sp>
      <p:sp>
        <p:nvSpPr>
          <p:cNvPr id="13260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EE8B5B-8833-4277-BCA8-9235BB8F0AA3}" type="slidenum">
              <a:rPr lang="en-US"/>
              <a:pPr/>
              <a:t>106</a:t>
            </a:fld>
            <a:endParaRPr lang="en-US" dirty="0"/>
          </a:p>
        </p:txBody>
      </p:sp>
      <p:sp>
        <p:nvSpPr>
          <p:cNvPr id="557058"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0DEC67-BBC4-4CBE-8A47-D9E1E42AA595}" type="slidenum">
              <a:rPr lang="en-US"/>
              <a:pPr/>
              <a:t>107</a:t>
            </a:fld>
            <a:endParaRPr lang="en-US" dirty="0"/>
          </a:p>
        </p:txBody>
      </p:sp>
      <p:sp>
        <p:nvSpPr>
          <p:cNvPr id="1336322" name="Rectangle 2"/>
          <p:cNvSpPr>
            <a:spLocks noGrp="1" noRot="1" noChangeAspect="1" noChangeArrowheads="1" noTextEdit="1"/>
          </p:cNvSpPr>
          <p:nvPr>
            <p:ph type="sldImg"/>
          </p:nvPr>
        </p:nvSpPr>
        <p:spPr>
          <a:ln/>
        </p:spPr>
      </p:sp>
      <p:sp>
        <p:nvSpPr>
          <p:cNvPr id="13363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C6B208-EEEC-44E1-B721-EB374512FFE8}" type="slidenum">
              <a:rPr lang="en-US"/>
              <a:pPr/>
              <a:t>8</a:t>
            </a:fld>
            <a:endParaRPr lang="en-US"/>
          </a:p>
        </p:txBody>
      </p:sp>
      <p:sp>
        <p:nvSpPr>
          <p:cNvPr id="1533954" name="Rectangle 2"/>
          <p:cNvSpPr>
            <a:spLocks noGrp="1" noRot="1" noChangeAspect="1" noChangeArrowheads="1" noTextEdit="1"/>
          </p:cNvSpPr>
          <p:nvPr>
            <p:ph type="sldImg"/>
          </p:nvPr>
        </p:nvSpPr>
        <p:spPr>
          <a:ln/>
        </p:spPr>
      </p:sp>
      <p:sp>
        <p:nvSpPr>
          <p:cNvPr id="15339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289BB1-2565-4ED4-A392-73C796F66FAA}" type="slidenum">
              <a:rPr lang="en-US"/>
              <a:pPr/>
              <a:t>108</a:t>
            </a:fld>
            <a:endParaRPr lang="en-US" dirty="0"/>
          </a:p>
        </p:txBody>
      </p:sp>
      <p:sp>
        <p:nvSpPr>
          <p:cNvPr id="819202" name="Rectangle 2"/>
          <p:cNvSpPr>
            <a:spLocks noGrp="1" noRot="1" noChangeAspect="1" noChangeArrowheads="1" noTextEdit="1"/>
          </p:cNvSpPr>
          <p:nvPr>
            <p:ph type="sldImg"/>
          </p:nvPr>
        </p:nvSpPr>
        <p:spPr>
          <a:ln/>
        </p:spPr>
      </p:sp>
      <p:sp>
        <p:nvSpPr>
          <p:cNvPr id="8192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buAutoNum type="alphaUcPeriod"/>
            </a:pPr>
            <a:endParaRPr lang="en-US" dirty="0"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35B23F-F5A2-4CFE-A341-9A5F096E41C5}" type="slidenum">
              <a:rPr lang="en-US" smtClean="0"/>
              <a:pPr/>
              <a:t>114</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D17226-E1EC-4842-A042-B3BB3DFA8163}" type="slidenum">
              <a:rPr lang="en-US"/>
              <a:pPr/>
              <a:t>9</a:t>
            </a:fld>
            <a:endParaRPr lang="en-US"/>
          </a:p>
        </p:txBody>
      </p:sp>
      <p:sp>
        <p:nvSpPr>
          <p:cNvPr id="1042434" name="Rectangle 2"/>
          <p:cNvSpPr>
            <a:spLocks noGrp="1" noRot="1" noChangeAspect="1" noChangeArrowheads="1" noTextEdit="1"/>
          </p:cNvSpPr>
          <p:nvPr>
            <p:ph type="sldImg"/>
          </p:nvPr>
        </p:nvSpPr>
        <p:spPr>
          <a:ln/>
        </p:spPr>
      </p:sp>
      <p:sp>
        <p:nvSpPr>
          <p:cNvPr id="1042435"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65538" name="Group 2"/>
          <p:cNvGrpSpPr>
            <a:grpSpLocks/>
          </p:cNvGrpSpPr>
          <p:nvPr/>
        </p:nvGrpSpPr>
        <p:grpSpPr bwMode="auto">
          <a:xfrm>
            <a:off x="0" y="2438400"/>
            <a:ext cx="9009063" cy="1052513"/>
            <a:chOff x="0" y="1536"/>
            <a:chExt cx="5675" cy="663"/>
          </a:xfrm>
        </p:grpSpPr>
        <p:grpSp>
          <p:nvGrpSpPr>
            <p:cNvPr id="65539" name="Group 3"/>
            <p:cNvGrpSpPr>
              <a:grpSpLocks/>
            </p:cNvGrpSpPr>
            <p:nvPr/>
          </p:nvGrpSpPr>
          <p:grpSpPr bwMode="auto">
            <a:xfrm>
              <a:off x="183" y="1604"/>
              <a:ext cx="448" cy="299"/>
              <a:chOff x="720" y="336"/>
              <a:chExt cx="624" cy="432"/>
            </a:xfrm>
          </p:grpSpPr>
          <p:sp>
            <p:nvSpPr>
              <p:cNvPr id="65540"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endParaRPr lang="en-US"/>
              </a:p>
            </p:txBody>
          </p:sp>
          <p:sp>
            <p:nvSpPr>
              <p:cNvPr id="65541"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lang="en-US"/>
              </a:p>
            </p:txBody>
          </p:sp>
        </p:grpSp>
        <p:grpSp>
          <p:nvGrpSpPr>
            <p:cNvPr id="65542" name="Group 6"/>
            <p:cNvGrpSpPr>
              <a:grpSpLocks/>
            </p:cNvGrpSpPr>
            <p:nvPr/>
          </p:nvGrpSpPr>
          <p:grpSpPr bwMode="auto">
            <a:xfrm>
              <a:off x="261" y="1870"/>
              <a:ext cx="465" cy="299"/>
              <a:chOff x="912" y="2640"/>
              <a:chExt cx="672" cy="432"/>
            </a:xfrm>
          </p:grpSpPr>
          <p:sp>
            <p:nvSpPr>
              <p:cNvPr id="65543"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endParaRPr lang="en-US"/>
              </a:p>
            </p:txBody>
          </p:sp>
          <p:sp>
            <p:nvSpPr>
              <p:cNvPr id="65544"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lang="en-US"/>
              </a:p>
            </p:txBody>
          </p:sp>
        </p:grpSp>
        <p:sp>
          <p:nvSpPr>
            <p:cNvPr id="65545"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lang="en-US"/>
            </a:p>
          </p:txBody>
        </p:sp>
        <p:sp>
          <p:nvSpPr>
            <p:cNvPr id="65546"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endParaRPr lang="en-US"/>
            </a:p>
          </p:txBody>
        </p:sp>
        <p:sp>
          <p:nvSpPr>
            <p:cNvPr id="65547"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grpSp>
      <p:sp>
        <p:nvSpPr>
          <p:cNvPr id="65548" name="Rectangle 12"/>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655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65550"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p>
        </p:txBody>
      </p:sp>
      <p:sp>
        <p:nvSpPr>
          <p:cNvPr id="65551"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r>
              <a:rPr lang="en-US" smtClean="0"/>
              <a:t>© 2009 Cengage Learning, Inc. All Rights Reserved.                    </a:t>
            </a:r>
            <a:endParaRPr lang="en-US"/>
          </a:p>
        </p:txBody>
      </p:sp>
      <p:sp>
        <p:nvSpPr>
          <p:cNvPr id="65552"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F87B19FA-C55A-4E6E-AFB0-479B6A301D23}" type="slidenum">
              <a:rPr lang="en-US"/>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 2009 Cengage Learning, Inc. All Rights Reserved.                    </a:t>
            </a:r>
            <a:endParaRPr lang="en-US"/>
          </a:p>
        </p:txBody>
      </p:sp>
      <p:sp>
        <p:nvSpPr>
          <p:cNvPr id="6" name="Slide Number Placeholder 5"/>
          <p:cNvSpPr>
            <a:spLocks noGrp="1"/>
          </p:cNvSpPr>
          <p:nvPr>
            <p:ph type="sldNum" sz="quarter" idx="12"/>
          </p:nvPr>
        </p:nvSpPr>
        <p:spPr/>
        <p:txBody>
          <a:bodyPr/>
          <a:lstStyle>
            <a:lvl1pPr>
              <a:defRPr/>
            </a:lvl1pPr>
          </a:lstStyle>
          <a:p>
            <a:fld id="{AE1AE1EB-63E4-4992-BA5F-870740869E9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 2009 Cengage Learning, Inc. All Rights Reserved.                    </a:t>
            </a:r>
            <a:endParaRPr lang="en-US"/>
          </a:p>
        </p:txBody>
      </p:sp>
      <p:sp>
        <p:nvSpPr>
          <p:cNvPr id="6" name="Slide Number Placeholder 5"/>
          <p:cNvSpPr>
            <a:spLocks noGrp="1"/>
          </p:cNvSpPr>
          <p:nvPr>
            <p:ph type="sldNum" sz="quarter" idx="12"/>
          </p:nvPr>
        </p:nvSpPr>
        <p:spPr/>
        <p:txBody>
          <a:bodyPr/>
          <a:lstStyle>
            <a:lvl1pPr>
              <a:defRPr/>
            </a:lvl1pPr>
          </a:lstStyle>
          <a:p>
            <a:fld id="{EDCBAA26-75F9-4A69-92C6-648DCB8884A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 2009 Cengage Learning, Inc. All Rights Reserved.                    </a:t>
            </a:r>
            <a:endParaRPr lang="en-US"/>
          </a:p>
        </p:txBody>
      </p:sp>
      <p:sp>
        <p:nvSpPr>
          <p:cNvPr id="6" name="Slide Number Placeholder 5"/>
          <p:cNvSpPr>
            <a:spLocks noGrp="1"/>
          </p:cNvSpPr>
          <p:nvPr>
            <p:ph type="sldNum" sz="quarter" idx="12"/>
          </p:nvPr>
        </p:nvSpPr>
        <p:spPr/>
        <p:txBody>
          <a:bodyPr/>
          <a:lstStyle>
            <a:lvl1pPr>
              <a:defRPr/>
            </a:lvl1pPr>
          </a:lstStyle>
          <a:p>
            <a:fld id="{489264B3-337E-44E0-BC89-34B7688284F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 2009 Cengage Learning, Inc. All Rights Reserved.                    </a:t>
            </a:r>
            <a:endParaRPr lang="en-US"/>
          </a:p>
        </p:txBody>
      </p:sp>
      <p:sp>
        <p:nvSpPr>
          <p:cNvPr id="6" name="Slide Number Placeholder 5"/>
          <p:cNvSpPr>
            <a:spLocks noGrp="1"/>
          </p:cNvSpPr>
          <p:nvPr>
            <p:ph type="sldNum" sz="quarter" idx="12"/>
          </p:nvPr>
        </p:nvSpPr>
        <p:spPr/>
        <p:txBody>
          <a:bodyPr/>
          <a:lstStyle>
            <a:lvl1pPr>
              <a:defRPr/>
            </a:lvl1pPr>
          </a:lstStyle>
          <a:p>
            <a:fld id="{E152FF42-80D3-4BC4-AD60-80E2F09691C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 2009 Cengage Learning, Inc. All Rights Reserved.                    </a:t>
            </a:r>
            <a:endParaRPr lang="en-US"/>
          </a:p>
        </p:txBody>
      </p:sp>
      <p:sp>
        <p:nvSpPr>
          <p:cNvPr id="7" name="Slide Number Placeholder 6"/>
          <p:cNvSpPr>
            <a:spLocks noGrp="1"/>
          </p:cNvSpPr>
          <p:nvPr>
            <p:ph type="sldNum" sz="quarter" idx="12"/>
          </p:nvPr>
        </p:nvSpPr>
        <p:spPr/>
        <p:txBody>
          <a:bodyPr/>
          <a:lstStyle>
            <a:lvl1pPr>
              <a:defRPr/>
            </a:lvl1pPr>
          </a:lstStyle>
          <a:p>
            <a:fld id="{35943785-40B3-46E0-954E-2EEF24D7BE3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 2009 Cengage Learning, Inc. All Rights Reserved.                    </a:t>
            </a:r>
            <a:endParaRPr lang="en-US"/>
          </a:p>
        </p:txBody>
      </p:sp>
      <p:sp>
        <p:nvSpPr>
          <p:cNvPr id="9" name="Slide Number Placeholder 8"/>
          <p:cNvSpPr>
            <a:spLocks noGrp="1"/>
          </p:cNvSpPr>
          <p:nvPr>
            <p:ph type="sldNum" sz="quarter" idx="12"/>
          </p:nvPr>
        </p:nvSpPr>
        <p:spPr/>
        <p:txBody>
          <a:bodyPr/>
          <a:lstStyle>
            <a:lvl1pPr>
              <a:defRPr/>
            </a:lvl1pPr>
          </a:lstStyle>
          <a:p>
            <a:fld id="{486D1508-6A81-43C3-A3E9-502F42722A3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 2009 Cengage Learning, Inc. All Rights Reserved.                    </a:t>
            </a:r>
            <a:endParaRPr lang="en-US"/>
          </a:p>
        </p:txBody>
      </p:sp>
      <p:sp>
        <p:nvSpPr>
          <p:cNvPr id="5" name="Slide Number Placeholder 4"/>
          <p:cNvSpPr>
            <a:spLocks noGrp="1"/>
          </p:cNvSpPr>
          <p:nvPr>
            <p:ph type="sldNum" sz="quarter" idx="12"/>
          </p:nvPr>
        </p:nvSpPr>
        <p:spPr/>
        <p:txBody>
          <a:bodyPr/>
          <a:lstStyle>
            <a:lvl1pPr>
              <a:defRPr/>
            </a:lvl1pPr>
          </a:lstStyle>
          <a:p>
            <a:fld id="{A97D577A-8EB6-48C4-8109-BDA49D95035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 2009 Cengage Learning, Inc. All Rights Reserved.                    </a:t>
            </a:r>
            <a:endParaRPr lang="en-US"/>
          </a:p>
        </p:txBody>
      </p:sp>
      <p:sp>
        <p:nvSpPr>
          <p:cNvPr id="4" name="Slide Number Placeholder 3"/>
          <p:cNvSpPr>
            <a:spLocks noGrp="1"/>
          </p:cNvSpPr>
          <p:nvPr>
            <p:ph type="sldNum" sz="quarter" idx="12"/>
          </p:nvPr>
        </p:nvSpPr>
        <p:spPr/>
        <p:txBody>
          <a:bodyPr/>
          <a:lstStyle>
            <a:lvl1pPr>
              <a:defRPr/>
            </a:lvl1pPr>
          </a:lstStyle>
          <a:p>
            <a:fld id="{4C745527-1736-4DF3-B188-21B03D7E270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 2009 Cengage Learning, Inc. All Rights Reserved.                    </a:t>
            </a:r>
            <a:endParaRPr lang="en-US"/>
          </a:p>
        </p:txBody>
      </p:sp>
      <p:sp>
        <p:nvSpPr>
          <p:cNvPr id="7" name="Slide Number Placeholder 6"/>
          <p:cNvSpPr>
            <a:spLocks noGrp="1"/>
          </p:cNvSpPr>
          <p:nvPr>
            <p:ph type="sldNum" sz="quarter" idx="12"/>
          </p:nvPr>
        </p:nvSpPr>
        <p:spPr/>
        <p:txBody>
          <a:bodyPr/>
          <a:lstStyle>
            <a:lvl1pPr>
              <a:defRPr/>
            </a:lvl1pPr>
          </a:lstStyle>
          <a:p>
            <a:fld id="{46158CD0-854E-4EAA-9BAD-017651A87FD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 2009 Cengage Learning, Inc. All Rights Reserved.                    </a:t>
            </a:r>
            <a:endParaRPr lang="en-US"/>
          </a:p>
        </p:txBody>
      </p:sp>
      <p:sp>
        <p:nvSpPr>
          <p:cNvPr id="7" name="Slide Number Placeholder 6"/>
          <p:cNvSpPr>
            <a:spLocks noGrp="1"/>
          </p:cNvSpPr>
          <p:nvPr>
            <p:ph type="sldNum" sz="quarter" idx="12"/>
          </p:nvPr>
        </p:nvSpPr>
        <p:spPr/>
        <p:txBody>
          <a:bodyPr/>
          <a:lstStyle>
            <a:lvl1pPr>
              <a:defRPr/>
            </a:lvl1pPr>
          </a:lstStyle>
          <a:p>
            <a:fld id="{A9A824F8-66EF-45E8-A988-2FCE46F1B16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endParaRPr kumimoji="1" lang="en-US" sz="2400" b="0" i="0"/>
          </a:p>
        </p:txBody>
      </p:sp>
      <p:sp>
        <p:nvSpPr>
          <p:cNvPr id="6451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kumimoji="1" lang="en-US" sz="2400" b="0" i="0"/>
          </a:p>
        </p:txBody>
      </p:sp>
      <p:sp>
        <p:nvSpPr>
          <p:cNvPr id="64516"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endParaRPr kumimoji="1" lang="en-US" sz="2400" b="0" i="0"/>
          </a:p>
        </p:txBody>
      </p:sp>
      <p:sp>
        <p:nvSpPr>
          <p:cNvPr id="6451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kumimoji="1" lang="en-US" sz="2400" b="0" i="0"/>
          </a:p>
        </p:txBody>
      </p:sp>
      <p:sp>
        <p:nvSpPr>
          <p:cNvPr id="6451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kumimoji="1" lang="en-US" sz="2400" b="0" i="0"/>
          </a:p>
        </p:txBody>
      </p:sp>
      <p:sp>
        <p:nvSpPr>
          <p:cNvPr id="64519"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endParaRPr kumimoji="1" lang="en-US" sz="2400" b="0" i="0"/>
          </a:p>
        </p:txBody>
      </p:sp>
      <p:sp>
        <p:nvSpPr>
          <p:cNvPr id="6452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kumimoji="1" lang="en-US" sz="2400" b="0" i="0"/>
          </a:p>
        </p:txBody>
      </p:sp>
      <p:sp>
        <p:nvSpPr>
          <p:cNvPr id="64521" name="Rectangle 9"/>
          <p:cNvSpPr>
            <a:spLocks noGrp="1" noChangeArrowheads="1"/>
          </p:cNvSpPr>
          <p:nvPr>
            <p:ph type="title"/>
          </p:nvPr>
        </p:nvSpPr>
        <p:spPr bwMode="auto">
          <a:xfrm>
            <a:off x="1150938" y="617538"/>
            <a:ext cx="7793037"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4522"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523"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b="0" i="0"/>
            </a:lvl1pPr>
          </a:lstStyle>
          <a:p>
            <a:endParaRPr lang="en-US"/>
          </a:p>
        </p:txBody>
      </p:sp>
      <p:sp>
        <p:nvSpPr>
          <p:cNvPr id="64524"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i="0"/>
            </a:lvl1pPr>
          </a:lstStyle>
          <a:p>
            <a:r>
              <a:rPr lang="en-US" smtClean="0"/>
              <a:t>© 2009 Cengage Learning, Inc. All Rights Reserved.                    </a:t>
            </a:r>
            <a:endParaRPr lang="en-US"/>
          </a:p>
        </p:txBody>
      </p:sp>
      <p:sp>
        <p:nvSpPr>
          <p:cNvPr id="64525"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i="0"/>
            </a:lvl1pPr>
          </a:lstStyle>
          <a:p>
            <a:fld id="{098884A3-FAB5-4A29-AF46-3ACB6808567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iming>
    <p:tnLst>
      <p:par>
        <p:cTn id="1" dur="indefinite" restart="never" nodeType="tmRoot"/>
      </p:par>
    </p:tnLst>
  </p:timing>
  <p:hf hdr="0" ftr="0" dt="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s://192.168.1.1/"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image" Target="../media/image30.tiff"/></Relationships>
</file>

<file path=ppt/slides/_rels/slide10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community.cengage.com/infosec" TargetMode="Externa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eicar.org/anti_virus_test_file.htm"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www.symantec.com/norton/security_response/removaltools.jsp"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gmail.google.com/"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www.grc.com/passwords.htm"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hyperlink" Target="http://howsecureismypassword.net/" TargetMode="External"/><Relationship Id="rId4" Type="http://schemas.openxmlformats.org/officeDocument/2006/relationships/hyperlink" Target="https://www.microsoft.com/protect/fraud/passwords/checker.aspx?WT.mc_id=Site_Link" TargetMode="Externa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survey.mailfrontier.com/survey/quiztest.cgi"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hyperlink" Target="http://www.paypal.com/us/cgi-bin/webscr?cmd=xpt/cps/securitycenter/antiphishing/CanYouSpotPhishing-outside" TargetMode="External"/><Relationship Id="rId5" Type="http://schemas.openxmlformats.org/officeDocument/2006/relationships/hyperlink" Target="http://cups.cs.cmu.edu/antiphishing_phil/" TargetMode="External"/><Relationship Id="rId4" Type="http://schemas.openxmlformats.org/officeDocument/2006/relationships/hyperlink" Target="http://www.antiphishing.org/phishing_archive.html" TargetMode="Externa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9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90600" y="533400"/>
            <a:ext cx="7772400" cy="2438400"/>
          </a:xfrm>
        </p:spPr>
        <p:txBody>
          <a:bodyPr/>
          <a:lstStyle/>
          <a:p>
            <a:pPr algn="ctr">
              <a:defRPr/>
            </a:pPr>
            <a:r>
              <a:rPr lang="en-US" sz="4800" dirty="0" smtClean="0"/>
              <a:t>Adding Practical Security to Your Computer Course</a:t>
            </a:r>
            <a:r>
              <a:rPr lang="en-US" sz="4000" dirty="0"/>
              <a:t/>
            </a:r>
            <a:br>
              <a:rPr lang="en-US" sz="4000" dirty="0"/>
            </a:br>
            <a:endParaRPr lang="en-US" sz="4000" dirty="0" smtClean="0"/>
          </a:p>
        </p:txBody>
      </p:sp>
      <p:sp>
        <p:nvSpPr>
          <p:cNvPr id="2051" name="Rectangle 3"/>
          <p:cNvSpPr>
            <a:spLocks noGrp="1" noChangeArrowheads="1"/>
          </p:cNvSpPr>
          <p:nvPr>
            <p:ph type="subTitle" idx="1"/>
          </p:nvPr>
        </p:nvSpPr>
        <p:spPr>
          <a:xfrm>
            <a:off x="1524000" y="4953000"/>
            <a:ext cx="6400800" cy="1371600"/>
          </a:xfrm>
        </p:spPr>
        <p:txBody>
          <a:bodyPr/>
          <a:lstStyle/>
          <a:p>
            <a:pPr eaLnBrk="1" hangingPunct="1">
              <a:defRPr/>
            </a:pPr>
            <a:r>
              <a:rPr lang="en-US" sz="3600" dirty="0" smtClean="0"/>
              <a:t> Dr. Mark Ciampa</a:t>
            </a:r>
          </a:p>
          <a:p>
            <a:pPr eaLnBrk="1" hangingPunct="1">
              <a:defRPr/>
            </a:pPr>
            <a:r>
              <a:rPr lang="en-US" sz="2400" dirty="0" smtClean="0"/>
              <a:t>Western Kentucky University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0706" name="Rectangle 2"/>
          <p:cNvSpPr>
            <a:spLocks noGrp="1" noChangeArrowheads="1"/>
          </p:cNvSpPr>
          <p:nvPr>
            <p:ph type="title"/>
          </p:nvPr>
        </p:nvSpPr>
        <p:spPr/>
        <p:txBody>
          <a:bodyPr/>
          <a:lstStyle/>
          <a:p>
            <a:pPr algn="ctr"/>
            <a:r>
              <a:rPr lang="en-US" sz="6600" dirty="0" smtClean="0"/>
              <a:t>Dramatic Changes</a:t>
            </a:r>
            <a:endParaRPr lang="en-US" sz="6600" dirty="0"/>
          </a:p>
        </p:txBody>
      </p:sp>
      <p:sp>
        <p:nvSpPr>
          <p:cNvPr id="1480707" name="Rectangle 3"/>
          <p:cNvSpPr>
            <a:spLocks noGrp="1" noChangeArrowheads="1"/>
          </p:cNvSpPr>
          <p:nvPr>
            <p:ph type="body" idx="1"/>
          </p:nvPr>
        </p:nvSpPr>
        <p:spPr>
          <a:xfrm>
            <a:off x="533400" y="2133600"/>
            <a:ext cx="7772400" cy="4383087"/>
          </a:xfrm>
        </p:spPr>
        <p:txBody>
          <a:bodyPr/>
          <a:lstStyle/>
          <a:p>
            <a:r>
              <a:rPr lang="en-US" sz="6600" dirty="0" smtClean="0"/>
              <a:t>Attack targets</a:t>
            </a:r>
          </a:p>
          <a:p>
            <a:r>
              <a:rPr lang="en-US" sz="6600" dirty="0" smtClean="0"/>
              <a:t>Attack methods</a:t>
            </a:r>
            <a:endParaRPr lang="en-US" sz="6600" dirty="0"/>
          </a:p>
        </p:txBody>
      </p:sp>
      <p:sp>
        <p:nvSpPr>
          <p:cNvPr id="4" name="Slide Number Placeholder 3"/>
          <p:cNvSpPr>
            <a:spLocks noGrp="1"/>
          </p:cNvSpPr>
          <p:nvPr>
            <p:ph type="sldNum" sz="quarter" idx="12"/>
          </p:nvPr>
        </p:nvSpPr>
        <p:spPr/>
        <p:txBody>
          <a:bodyPr/>
          <a:lstStyle/>
          <a:p>
            <a:fld id="{489264B3-337E-44E0-BC89-34B7688284F5}" type="slidenum">
              <a:rPr lang="en-US" smtClean="0"/>
              <a:pPr/>
              <a:t>10</a:t>
            </a:fld>
            <a:endParaRPr lang="en-US"/>
          </a:p>
        </p:txBody>
      </p:sp>
    </p:spTree>
    <p:extLst>
      <p:ext uri="{BB962C8B-B14F-4D97-AF65-F5344CB8AC3E}">
        <p14:creationId xmlns:p14="http://schemas.microsoft.com/office/powerpoint/2010/main" val="242101681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p:txBody>
          <a:bodyPr/>
          <a:lstStyle/>
          <a:p>
            <a:pPr algn="ctr"/>
            <a:r>
              <a:rPr lang="en-US" dirty="0"/>
              <a:t> Adding Practical Security to Your Computer Course</a:t>
            </a:r>
            <a:endParaRPr lang="en-US" sz="17200" dirty="0"/>
          </a:p>
        </p:txBody>
      </p:sp>
      <p:sp>
        <p:nvSpPr>
          <p:cNvPr id="95235" name="Rectangle 3"/>
          <p:cNvSpPr>
            <a:spLocks noGrp="1" noChangeArrowheads="1"/>
          </p:cNvSpPr>
          <p:nvPr>
            <p:ph type="subTitle" idx="1"/>
          </p:nvPr>
        </p:nvSpPr>
        <p:spPr>
          <a:xfrm>
            <a:off x="1371600" y="3886200"/>
            <a:ext cx="6400800" cy="1752600"/>
          </a:xfrm>
        </p:spPr>
        <p:txBody>
          <a:bodyPr/>
          <a:lstStyle/>
          <a:p>
            <a:r>
              <a:rPr lang="en-US" sz="4000" dirty="0" smtClean="0"/>
              <a:t>Teaching Practical Security Awareness</a:t>
            </a:r>
          </a:p>
          <a:p>
            <a:r>
              <a:rPr lang="en-US" sz="4000" i="1" dirty="0" smtClean="0"/>
              <a:t>Wireless Security</a:t>
            </a:r>
            <a:endParaRPr lang="en-US" sz="4000" i="1" dirty="0"/>
          </a:p>
        </p:txBody>
      </p:sp>
    </p:spTree>
    <p:extLst>
      <p:ext uri="{BB962C8B-B14F-4D97-AF65-F5344CB8AC3E}">
        <p14:creationId xmlns:p14="http://schemas.microsoft.com/office/powerpoint/2010/main" val="100309628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noGrp="1" noChangeArrowheads="1"/>
          </p:cNvSpPr>
          <p:nvPr>
            <p:ph type="title"/>
          </p:nvPr>
        </p:nvSpPr>
        <p:spPr/>
        <p:txBody>
          <a:bodyPr/>
          <a:lstStyle/>
          <a:p>
            <a:pPr algn="ctr"/>
            <a:r>
              <a:rPr lang="en-US" sz="3600" dirty="0"/>
              <a:t>Does Wireless Security Matter? </a:t>
            </a:r>
            <a:r>
              <a:rPr lang="en-US" sz="2000" dirty="0"/>
              <a:t> </a:t>
            </a:r>
          </a:p>
        </p:txBody>
      </p:sp>
      <p:sp>
        <p:nvSpPr>
          <p:cNvPr id="890883" name="Rectangle 3"/>
          <p:cNvSpPr>
            <a:spLocks noGrp="1" noChangeArrowheads="1"/>
          </p:cNvSpPr>
          <p:nvPr>
            <p:ph type="body" idx="1"/>
          </p:nvPr>
        </p:nvSpPr>
        <p:spPr/>
        <p:txBody>
          <a:bodyPr/>
          <a:lstStyle/>
          <a:p>
            <a:pPr>
              <a:lnSpc>
                <a:spcPct val="80000"/>
              </a:lnSpc>
            </a:pPr>
            <a:r>
              <a:rPr lang="en-US" sz="4000" dirty="0"/>
              <a:t>Get into any folder set with file sharing enabled</a:t>
            </a:r>
          </a:p>
          <a:p>
            <a:pPr>
              <a:lnSpc>
                <a:spcPct val="80000"/>
              </a:lnSpc>
            </a:pPr>
            <a:r>
              <a:rPr lang="en-US" sz="4000" dirty="0"/>
              <a:t>See wireless transmissions</a:t>
            </a:r>
          </a:p>
          <a:p>
            <a:pPr>
              <a:lnSpc>
                <a:spcPct val="80000"/>
              </a:lnSpc>
            </a:pPr>
            <a:r>
              <a:rPr lang="en-US" sz="4000" dirty="0"/>
              <a:t>Access network behind firewall can inject malware</a:t>
            </a:r>
          </a:p>
          <a:p>
            <a:pPr>
              <a:lnSpc>
                <a:spcPct val="80000"/>
              </a:lnSpc>
            </a:pPr>
            <a:r>
              <a:rPr lang="en-US" sz="4000" dirty="0"/>
              <a:t>Download harmful content linked to unsuspecting owner</a:t>
            </a:r>
          </a:p>
        </p:txBody>
      </p:sp>
    </p:spTree>
    <p:extLst>
      <p:ext uri="{BB962C8B-B14F-4D97-AF65-F5344CB8AC3E}">
        <p14:creationId xmlns:p14="http://schemas.microsoft.com/office/powerpoint/2010/main" val="274351522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781800" y="6324600"/>
            <a:ext cx="1905000" cy="457200"/>
          </a:xfrm>
          <a:prstGeom prst="rect">
            <a:avLst/>
          </a:prstGeom>
        </p:spPr>
        <p:txBody>
          <a:bodyPr/>
          <a:lstStyle/>
          <a:p>
            <a:fld id="{7AFCAAE9-0927-4342-BC42-BFA3A1639198}" type="slidenum">
              <a:rPr lang="en-US"/>
              <a:pPr/>
              <a:t>102</a:t>
            </a:fld>
            <a:endParaRPr lang="en-US" dirty="0"/>
          </a:p>
        </p:txBody>
      </p:sp>
      <p:sp>
        <p:nvSpPr>
          <p:cNvPr id="1304578" name="Rectangle 2"/>
          <p:cNvSpPr>
            <a:spLocks noGrp="1" noChangeArrowheads="1"/>
          </p:cNvSpPr>
          <p:nvPr>
            <p:ph type="title"/>
          </p:nvPr>
        </p:nvSpPr>
        <p:spPr/>
        <p:txBody>
          <a:bodyPr/>
          <a:lstStyle/>
          <a:p>
            <a:pPr algn="ctr"/>
            <a:r>
              <a:rPr lang="en-US" sz="6600" dirty="0"/>
              <a:t>1. Lock Down AP</a:t>
            </a:r>
            <a:r>
              <a:rPr lang="en-US" sz="5400" dirty="0"/>
              <a:t> </a:t>
            </a:r>
          </a:p>
        </p:txBody>
      </p:sp>
      <p:sp>
        <p:nvSpPr>
          <p:cNvPr id="1304579" name="Rectangle 3"/>
          <p:cNvSpPr>
            <a:spLocks noGrp="1" noChangeArrowheads="1"/>
          </p:cNvSpPr>
          <p:nvPr>
            <p:ph type="body" idx="1"/>
          </p:nvPr>
        </p:nvSpPr>
        <p:spPr>
          <a:xfrm>
            <a:off x="990600" y="2057400"/>
            <a:ext cx="7772400" cy="4611687"/>
          </a:xfrm>
        </p:spPr>
        <p:txBody>
          <a:bodyPr/>
          <a:lstStyle/>
          <a:p>
            <a:pPr marL="609600" indent="-609600">
              <a:lnSpc>
                <a:spcPct val="80000"/>
              </a:lnSpc>
            </a:pPr>
            <a:r>
              <a:rPr lang="en-US" sz="2800" dirty="0"/>
              <a:t>Create strong</a:t>
            </a:r>
            <a:r>
              <a:rPr lang="en-US" sz="2800" b="1" dirty="0"/>
              <a:t> Password</a:t>
            </a:r>
            <a:r>
              <a:rPr lang="en-US" sz="2800" dirty="0"/>
              <a:t> (&gt;12 characters with 1 number and mixed case)</a:t>
            </a:r>
          </a:p>
          <a:p>
            <a:pPr marL="609600" indent="-609600">
              <a:lnSpc>
                <a:spcPct val="80000"/>
              </a:lnSpc>
            </a:pPr>
            <a:r>
              <a:rPr lang="en-US" sz="2800" b="1" dirty="0"/>
              <a:t>Disable </a:t>
            </a:r>
            <a:r>
              <a:rPr lang="en-US" sz="2800" i="1" dirty="0"/>
              <a:t>Wireless Web Access </a:t>
            </a:r>
            <a:r>
              <a:rPr lang="en-US" sz="2800" dirty="0"/>
              <a:t>(cannot access AP settings via wireless device, must be connected with cable)</a:t>
            </a:r>
            <a:endParaRPr lang="en-US" sz="2800" i="1" dirty="0"/>
          </a:p>
          <a:p>
            <a:pPr marL="609600" indent="-609600">
              <a:lnSpc>
                <a:spcPct val="80000"/>
              </a:lnSpc>
            </a:pPr>
            <a:r>
              <a:rPr lang="en-US" sz="2800" b="1" dirty="0"/>
              <a:t>Disable</a:t>
            </a:r>
            <a:r>
              <a:rPr lang="en-US" sz="2800" i="1" dirty="0"/>
              <a:t> Remote Management</a:t>
            </a:r>
            <a:r>
              <a:rPr lang="en-US" sz="2800" dirty="0"/>
              <a:t> (cannot access AP settings via Internet)</a:t>
            </a:r>
          </a:p>
          <a:p>
            <a:pPr marL="609600" indent="-609600">
              <a:lnSpc>
                <a:spcPct val="80000"/>
              </a:lnSpc>
            </a:pPr>
            <a:r>
              <a:rPr lang="en-US" sz="2800" dirty="0"/>
              <a:t>Access server via </a:t>
            </a:r>
            <a:r>
              <a:rPr lang="en-US" sz="2800" b="1" dirty="0"/>
              <a:t>HTTPS</a:t>
            </a:r>
            <a:r>
              <a:rPr lang="en-US" sz="2800" dirty="0"/>
              <a:t> (must use </a:t>
            </a:r>
            <a:r>
              <a:rPr lang="en-US" sz="2800" u="sng" dirty="0">
                <a:hlinkClick r:id="rId3"/>
              </a:rPr>
              <a:t>http</a:t>
            </a:r>
            <a:r>
              <a:rPr lang="en-US" sz="2800" b="1" u="sng" dirty="0">
                <a:hlinkClick r:id="rId3"/>
              </a:rPr>
              <a:t>s</a:t>
            </a:r>
            <a:r>
              <a:rPr lang="en-US" sz="2800" u="sng" dirty="0">
                <a:hlinkClick r:id="rId3"/>
              </a:rPr>
              <a:t>://192.168.1.1</a:t>
            </a:r>
            <a:r>
              <a:rPr lang="en-US" sz="2800" u="sng" dirty="0"/>
              <a:t>)</a:t>
            </a:r>
            <a:r>
              <a:rPr lang="en-US" sz="2800" dirty="0"/>
              <a:t> if access AP settings via Internet</a:t>
            </a:r>
          </a:p>
          <a:p>
            <a:pPr marL="609600" indent="-609600">
              <a:lnSpc>
                <a:spcPct val="80000"/>
              </a:lnSpc>
            </a:pPr>
            <a:r>
              <a:rPr lang="en-US" sz="2800" b="1" dirty="0"/>
              <a:t>Disable </a:t>
            </a:r>
            <a:r>
              <a:rPr lang="en-US" sz="2800" i="1" dirty="0"/>
              <a:t>UPnP </a:t>
            </a:r>
          </a:p>
        </p:txBody>
      </p:sp>
    </p:spTree>
    <p:extLst>
      <p:ext uri="{BB962C8B-B14F-4D97-AF65-F5344CB8AC3E}">
        <p14:creationId xmlns:p14="http://schemas.microsoft.com/office/powerpoint/2010/main" val="146745450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781800" y="6324600"/>
            <a:ext cx="1905000" cy="457200"/>
          </a:xfrm>
          <a:prstGeom prst="rect">
            <a:avLst/>
          </a:prstGeom>
        </p:spPr>
        <p:txBody>
          <a:bodyPr/>
          <a:lstStyle/>
          <a:p>
            <a:fld id="{DFF583FC-21BC-4425-B2AC-DFD70DCB9C3A}" type="slidenum">
              <a:rPr lang="en-US"/>
              <a:pPr/>
              <a:t>103</a:t>
            </a:fld>
            <a:endParaRPr lang="en-US" dirty="0"/>
          </a:p>
        </p:txBody>
      </p:sp>
      <p:sp>
        <p:nvSpPr>
          <p:cNvPr id="1320962" name="Rectangle 2"/>
          <p:cNvSpPr>
            <a:spLocks noGrp="1" noChangeArrowheads="1"/>
          </p:cNvSpPr>
          <p:nvPr>
            <p:ph type="title"/>
          </p:nvPr>
        </p:nvSpPr>
        <p:spPr/>
        <p:txBody>
          <a:bodyPr/>
          <a:lstStyle/>
          <a:p>
            <a:pPr algn="ctr"/>
            <a:r>
              <a:rPr lang="en-US" sz="4800" dirty="0"/>
              <a:t>2. Limit Users By MAC </a:t>
            </a:r>
          </a:p>
        </p:txBody>
      </p:sp>
      <p:sp>
        <p:nvSpPr>
          <p:cNvPr id="1320963" name="Rectangle 3"/>
          <p:cNvSpPr>
            <a:spLocks noGrp="1" noChangeArrowheads="1"/>
          </p:cNvSpPr>
          <p:nvPr>
            <p:ph type="body" idx="1"/>
          </p:nvPr>
        </p:nvSpPr>
        <p:spPr>
          <a:xfrm>
            <a:off x="762000" y="1905000"/>
            <a:ext cx="7772400" cy="4611687"/>
          </a:xfrm>
        </p:spPr>
        <p:txBody>
          <a:bodyPr/>
          <a:lstStyle/>
          <a:p>
            <a:pPr marL="609600" indent="-609600"/>
            <a:r>
              <a:rPr lang="en-US" b="1" dirty="0"/>
              <a:t>Edit MAC Filter List </a:t>
            </a:r>
            <a:r>
              <a:rPr lang="en-US" dirty="0"/>
              <a:t>by entering MAC addresses of approved PCs</a:t>
            </a:r>
          </a:p>
          <a:p>
            <a:pPr marL="609600" indent="-609600"/>
            <a:r>
              <a:rPr lang="en-US" b="1" dirty="0"/>
              <a:t>Permit only </a:t>
            </a:r>
            <a:r>
              <a:rPr lang="en-US" dirty="0"/>
              <a:t>PCs listed to access wireless network</a:t>
            </a:r>
            <a:endParaRPr lang="en-US" b="1" dirty="0"/>
          </a:p>
          <a:p>
            <a:pPr marL="609600" indent="-609600"/>
            <a:r>
              <a:rPr lang="en-US" b="1" dirty="0"/>
              <a:t>Enable </a:t>
            </a:r>
            <a:r>
              <a:rPr lang="en-US" i="1" dirty="0"/>
              <a:t>Wireless MAC Filter</a:t>
            </a:r>
          </a:p>
          <a:p>
            <a:pPr marL="609600" indent="-609600"/>
            <a:r>
              <a:rPr lang="en-US" dirty="0"/>
              <a:t>Be sure to “Edit”, “Permit” then  “Enable” or else cannot let yourself in!</a:t>
            </a:r>
          </a:p>
        </p:txBody>
      </p:sp>
    </p:spTree>
    <p:extLst>
      <p:ext uri="{BB962C8B-B14F-4D97-AF65-F5344CB8AC3E}">
        <p14:creationId xmlns:p14="http://schemas.microsoft.com/office/powerpoint/2010/main" val="257868832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781800" y="6324600"/>
            <a:ext cx="1905000" cy="457200"/>
          </a:xfrm>
          <a:prstGeom prst="rect">
            <a:avLst/>
          </a:prstGeom>
        </p:spPr>
        <p:txBody>
          <a:bodyPr/>
          <a:lstStyle/>
          <a:p>
            <a:fld id="{90814B63-70E0-45A9-941B-B02E7B2E5417}" type="slidenum">
              <a:rPr lang="en-US"/>
              <a:pPr/>
              <a:t>104</a:t>
            </a:fld>
            <a:endParaRPr lang="en-US" dirty="0"/>
          </a:p>
        </p:txBody>
      </p:sp>
      <p:sp>
        <p:nvSpPr>
          <p:cNvPr id="1316866" name="Rectangle 2"/>
          <p:cNvSpPr>
            <a:spLocks noGrp="1" noChangeArrowheads="1"/>
          </p:cNvSpPr>
          <p:nvPr>
            <p:ph type="title"/>
          </p:nvPr>
        </p:nvSpPr>
        <p:spPr/>
        <p:txBody>
          <a:bodyPr/>
          <a:lstStyle/>
          <a:p>
            <a:pPr algn="ctr"/>
            <a:r>
              <a:rPr lang="en-US" sz="5400" dirty="0"/>
              <a:t>Wireless MAC Filter</a:t>
            </a:r>
          </a:p>
        </p:txBody>
      </p:sp>
      <p:pic>
        <p:nvPicPr>
          <p:cNvPr id="1316867" name="Picture 3"/>
          <p:cNvPicPr>
            <a:picLocks noGrp="1" noChangeAspect="1" noChangeArrowheads="1"/>
          </p:cNvPicPr>
          <p:nvPr>
            <p:ph idx="1"/>
          </p:nvPr>
        </p:nvPicPr>
        <p:blipFill>
          <a:blip r:embed="rId2" cstate="print"/>
          <a:srcRect/>
          <a:stretch>
            <a:fillRect/>
          </a:stretch>
        </p:blipFill>
        <p:spPr>
          <a:xfrm>
            <a:off x="457200" y="1828800"/>
            <a:ext cx="8458200" cy="4935538"/>
          </a:xfrm>
        </p:spPr>
      </p:pic>
    </p:spTree>
    <p:extLst>
      <p:ext uri="{BB962C8B-B14F-4D97-AF65-F5344CB8AC3E}">
        <p14:creationId xmlns:p14="http://schemas.microsoft.com/office/powerpoint/2010/main" val="278901258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781800" y="6324600"/>
            <a:ext cx="1905000" cy="457200"/>
          </a:xfrm>
          <a:prstGeom prst="rect">
            <a:avLst/>
          </a:prstGeom>
        </p:spPr>
        <p:txBody>
          <a:bodyPr/>
          <a:lstStyle/>
          <a:p>
            <a:fld id="{95CD68E5-ACBE-4028-BCAD-BB37AC494160}" type="slidenum">
              <a:rPr lang="en-US"/>
              <a:pPr/>
              <a:t>105</a:t>
            </a:fld>
            <a:endParaRPr lang="en-US" dirty="0"/>
          </a:p>
        </p:txBody>
      </p:sp>
      <p:sp>
        <p:nvSpPr>
          <p:cNvPr id="1325058" name="Rectangle 2"/>
          <p:cNvSpPr>
            <a:spLocks noGrp="1" noChangeArrowheads="1"/>
          </p:cNvSpPr>
          <p:nvPr>
            <p:ph type="title"/>
          </p:nvPr>
        </p:nvSpPr>
        <p:spPr/>
        <p:txBody>
          <a:bodyPr/>
          <a:lstStyle/>
          <a:p>
            <a:pPr algn="ctr"/>
            <a:r>
              <a:rPr lang="en-US" sz="6600" dirty="0"/>
              <a:t>3. Turn on WPA2</a:t>
            </a:r>
            <a:r>
              <a:rPr lang="en-US" sz="5400" dirty="0"/>
              <a:t> </a:t>
            </a:r>
          </a:p>
        </p:txBody>
      </p:sp>
      <p:sp>
        <p:nvSpPr>
          <p:cNvPr id="1325059" name="Rectangle 3"/>
          <p:cNvSpPr>
            <a:spLocks noGrp="1" noChangeArrowheads="1"/>
          </p:cNvSpPr>
          <p:nvPr>
            <p:ph type="body" idx="1"/>
          </p:nvPr>
        </p:nvSpPr>
        <p:spPr>
          <a:xfrm>
            <a:off x="838200" y="2057400"/>
            <a:ext cx="7772400" cy="4611687"/>
          </a:xfrm>
        </p:spPr>
        <p:txBody>
          <a:bodyPr/>
          <a:lstStyle/>
          <a:p>
            <a:pPr marL="609600" indent="-609600"/>
            <a:r>
              <a:rPr lang="en-US" dirty="0"/>
              <a:t>On AP </a:t>
            </a:r>
            <a:r>
              <a:rPr lang="en-US" b="1" dirty="0"/>
              <a:t>Security Mode </a:t>
            </a:r>
            <a:r>
              <a:rPr lang="en-US" dirty="0"/>
              <a:t>set as</a:t>
            </a:r>
            <a:r>
              <a:rPr lang="en-US" b="1" dirty="0"/>
              <a:t> </a:t>
            </a:r>
            <a:r>
              <a:rPr lang="en-US" i="1" dirty="0"/>
              <a:t>WPA2 Personal</a:t>
            </a:r>
          </a:p>
          <a:p>
            <a:pPr marL="609600" indent="-609600"/>
            <a:r>
              <a:rPr lang="en-US" b="1" dirty="0"/>
              <a:t>WPA Algorithms </a:t>
            </a:r>
            <a:r>
              <a:rPr lang="en-US" dirty="0"/>
              <a:t>set as </a:t>
            </a:r>
            <a:r>
              <a:rPr lang="en-US" i="1" dirty="0"/>
              <a:t>TKIP+AES</a:t>
            </a:r>
            <a:endParaRPr lang="en-US" dirty="0"/>
          </a:p>
          <a:p>
            <a:pPr marL="609600" indent="-609600"/>
            <a:r>
              <a:rPr lang="en-US" b="1" dirty="0"/>
              <a:t>WPA Shared Key </a:t>
            </a:r>
            <a:r>
              <a:rPr lang="en-US" dirty="0"/>
              <a:t>set minimum 24 characters </a:t>
            </a:r>
          </a:p>
          <a:p>
            <a:pPr marL="609600" indent="-609600"/>
            <a:r>
              <a:rPr lang="en-US" b="1" dirty="0"/>
              <a:t>Group Key Renewal</a:t>
            </a:r>
            <a:r>
              <a:rPr lang="en-US" dirty="0"/>
              <a:t> should not be set to less than </a:t>
            </a:r>
            <a:r>
              <a:rPr lang="en-US" i="1" dirty="0"/>
              <a:t>300</a:t>
            </a:r>
            <a:r>
              <a:rPr lang="en-US" dirty="0"/>
              <a:t> seconds (5 minutes)</a:t>
            </a:r>
          </a:p>
        </p:txBody>
      </p:sp>
    </p:spTree>
    <p:extLst>
      <p:ext uri="{BB962C8B-B14F-4D97-AF65-F5344CB8AC3E}">
        <p14:creationId xmlns:p14="http://schemas.microsoft.com/office/powerpoint/2010/main" val="235047189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ure 5-18.tif"/>
          <p:cNvPicPr>
            <a:picLocks noChangeAspect="1"/>
          </p:cNvPicPr>
          <p:nvPr/>
        </p:nvPicPr>
        <p:blipFill>
          <a:blip r:embed="rId3" cstate="print"/>
          <a:stretch>
            <a:fillRect/>
          </a:stretch>
        </p:blipFill>
        <p:spPr>
          <a:xfrm>
            <a:off x="1752600" y="1828800"/>
            <a:ext cx="5381625" cy="1714500"/>
          </a:xfrm>
          <a:prstGeom prst="rect">
            <a:avLst/>
          </a:prstGeom>
        </p:spPr>
      </p:pic>
      <p:pic>
        <p:nvPicPr>
          <p:cNvPr id="5" name="Picture 4" descr="Figure 5-19.tif"/>
          <p:cNvPicPr>
            <a:picLocks noChangeAspect="1"/>
          </p:cNvPicPr>
          <p:nvPr/>
        </p:nvPicPr>
        <p:blipFill>
          <a:blip r:embed="rId4" cstate="print"/>
          <a:stretch>
            <a:fillRect/>
          </a:stretch>
        </p:blipFill>
        <p:spPr>
          <a:xfrm>
            <a:off x="1752600" y="4106257"/>
            <a:ext cx="5581650" cy="1543050"/>
          </a:xfrm>
          <a:prstGeom prst="rect">
            <a:avLst/>
          </a:prstGeom>
        </p:spPr>
      </p:pic>
    </p:spTree>
    <p:extLst>
      <p:ext uri="{BB962C8B-B14F-4D97-AF65-F5344CB8AC3E}">
        <p14:creationId xmlns:p14="http://schemas.microsoft.com/office/powerpoint/2010/main" val="344270213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781800" y="6324600"/>
            <a:ext cx="1905000" cy="457200"/>
          </a:xfrm>
          <a:prstGeom prst="rect">
            <a:avLst/>
          </a:prstGeom>
        </p:spPr>
        <p:txBody>
          <a:bodyPr/>
          <a:lstStyle/>
          <a:p>
            <a:fld id="{5B4926BF-CB4C-4768-B7B8-8797A7CB5839}" type="slidenum">
              <a:rPr lang="en-US"/>
              <a:pPr/>
              <a:t>107</a:t>
            </a:fld>
            <a:endParaRPr lang="en-US" dirty="0"/>
          </a:p>
        </p:txBody>
      </p:sp>
      <p:sp>
        <p:nvSpPr>
          <p:cNvPr id="1335298" name="Rectangle 2"/>
          <p:cNvSpPr>
            <a:spLocks noGrp="1" noChangeArrowheads="1"/>
          </p:cNvSpPr>
          <p:nvPr>
            <p:ph type="title"/>
          </p:nvPr>
        </p:nvSpPr>
        <p:spPr/>
        <p:txBody>
          <a:bodyPr/>
          <a:lstStyle/>
          <a:p>
            <a:pPr algn="ctr"/>
            <a:r>
              <a:rPr lang="en-US" sz="5400" dirty="0" smtClean="0"/>
              <a:t>Beware of Imposters</a:t>
            </a:r>
            <a:endParaRPr lang="en-US" sz="5400" dirty="0"/>
          </a:p>
        </p:txBody>
      </p:sp>
      <p:sp>
        <p:nvSpPr>
          <p:cNvPr id="1335299" name="Rectangle 3"/>
          <p:cNvSpPr>
            <a:spLocks noGrp="1" noChangeArrowheads="1"/>
          </p:cNvSpPr>
          <p:nvPr>
            <p:ph type="body" idx="1"/>
          </p:nvPr>
        </p:nvSpPr>
        <p:spPr>
          <a:xfrm>
            <a:off x="1182688" y="2017713"/>
            <a:ext cx="7772400" cy="4611687"/>
          </a:xfrm>
        </p:spPr>
        <p:txBody>
          <a:bodyPr/>
          <a:lstStyle/>
          <a:p>
            <a:pPr marL="609600" indent="-609600">
              <a:buNone/>
            </a:pPr>
            <a:endParaRPr lang="en-US" sz="4000" dirty="0"/>
          </a:p>
        </p:txBody>
      </p:sp>
      <p:pic>
        <p:nvPicPr>
          <p:cNvPr id="6" name="Picture 2"/>
          <p:cNvPicPr>
            <a:picLocks noChangeAspect="1" noChangeArrowheads="1"/>
          </p:cNvPicPr>
          <p:nvPr/>
        </p:nvPicPr>
        <p:blipFill>
          <a:blip r:embed="rId3" cstate="print"/>
          <a:srcRect/>
          <a:stretch>
            <a:fillRect/>
          </a:stretch>
        </p:blipFill>
        <p:spPr bwMode="auto">
          <a:xfrm>
            <a:off x="268943" y="1890713"/>
            <a:ext cx="8646457" cy="3062287"/>
          </a:xfrm>
          <a:prstGeom prst="rect">
            <a:avLst/>
          </a:prstGeom>
          <a:noFill/>
          <a:ln w="9525">
            <a:noFill/>
            <a:miter lim="800000"/>
            <a:headEnd/>
            <a:tailEnd/>
          </a:ln>
        </p:spPr>
      </p:pic>
    </p:spTree>
    <p:extLst>
      <p:ext uri="{BB962C8B-B14F-4D97-AF65-F5344CB8AC3E}">
        <p14:creationId xmlns:p14="http://schemas.microsoft.com/office/powerpoint/2010/main" val="270964720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2"/>
          <p:cNvSpPr>
            <a:spLocks noGrp="1" noChangeArrowheads="1"/>
          </p:cNvSpPr>
          <p:nvPr>
            <p:ph type="title"/>
          </p:nvPr>
        </p:nvSpPr>
        <p:spPr/>
        <p:txBody>
          <a:bodyPr/>
          <a:lstStyle/>
          <a:p>
            <a:pPr algn="ctr"/>
            <a:r>
              <a:rPr lang="en-US" sz="6000" dirty="0" smtClean="0"/>
              <a:t>Wireless Summary</a:t>
            </a:r>
            <a:endParaRPr lang="en-US" sz="6000" dirty="0"/>
          </a:p>
        </p:txBody>
      </p:sp>
      <p:sp>
        <p:nvSpPr>
          <p:cNvPr id="655363" name="Rectangle 3"/>
          <p:cNvSpPr>
            <a:spLocks noGrp="1" noChangeArrowheads="1"/>
          </p:cNvSpPr>
          <p:nvPr>
            <p:ph type="body" idx="1"/>
          </p:nvPr>
        </p:nvSpPr>
        <p:spPr/>
        <p:txBody>
          <a:bodyPr/>
          <a:lstStyle/>
          <a:p>
            <a:r>
              <a:rPr lang="en-US" sz="4800" dirty="0" smtClean="0"/>
              <a:t>Configure for security</a:t>
            </a:r>
          </a:p>
          <a:p>
            <a:r>
              <a:rPr lang="en-US" sz="4800" dirty="0" smtClean="0"/>
              <a:t>Be aware of imposters</a:t>
            </a:r>
          </a:p>
          <a:p>
            <a:endParaRPr lang="en-US" dirty="0" smtClean="0"/>
          </a:p>
          <a:p>
            <a:endParaRPr lang="en-US" dirty="0" smtClean="0"/>
          </a:p>
          <a:p>
            <a:endParaRPr lang="en-US" dirty="0"/>
          </a:p>
        </p:txBody>
      </p:sp>
    </p:spTree>
    <p:extLst>
      <p:ext uri="{BB962C8B-B14F-4D97-AF65-F5344CB8AC3E}">
        <p14:creationId xmlns:p14="http://schemas.microsoft.com/office/powerpoint/2010/main" val="291362656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p:txBody>
          <a:bodyPr/>
          <a:lstStyle/>
          <a:p>
            <a:pPr algn="ctr"/>
            <a:r>
              <a:rPr lang="en-US" dirty="0"/>
              <a:t> Adding Practical Security to Your Computer Course</a:t>
            </a:r>
            <a:endParaRPr lang="en-US" sz="17200" dirty="0"/>
          </a:p>
        </p:txBody>
      </p:sp>
      <p:sp>
        <p:nvSpPr>
          <p:cNvPr id="95235" name="Rectangle 3"/>
          <p:cNvSpPr>
            <a:spLocks noGrp="1" noChangeArrowheads="1"/>
          </p:cNvSpPr>
          <p:nvPr>
            <p:ph type="subTitle" idx="1"/>
          </p:nvPr>
        </p:nvSpPr>
        <p:spPr>
          <a:xfrm>
            <a:off x="1371600" y="3886200"/>
            <a:ext cx="6400800" cy="1752600"/>
          </a:xfrm>
        </p:spPr>
        <p:txBody>
          <a:bodyPr/>
          <a:lstStyle/>
          <a:p>
            <a:r>
              <a:rPr lang="en-US" sz="4000" dirty="0" smtClean="0"/>
              <a:t>Teaching Practical Security Awareness</a:t>
            </a:r>
          </a:p>
          <a:p>
            <a:r>
              <a:rPr lang="en-US" sz="4000" i="1" dirty="0" smtClean="0"/>
              <a:t>Summary</a:t>
            </a:r>
            <a:endParaRPr lang="en-US" sz="4000" i="1" dirty="0"/>
          </a:p>
        </p:txBody>
      </p:sp>
    </p:spTree>
    <p:extLst>
      <p:ext uri="{BB962C8B-B14F-4D97-AF65-F5344CB8AC3E}">
        <p14:creationId xmlns:p14="http://schemas.microsoft.com/office/powerpoint/2010/main" val="42062754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0706" name="Rectangle 2"/>
          <p:cNvSpPr>
            <a:spLocks noGrp="1" noChangeArrowheads="1"/>
          </p:cNvSpPr>
          <p:nvPr>
            <p:ph type="title"/>
          </p:nvPr>
        </p:nvSpPr>
        <p:spPr/>
        <p:txBody>
          <a:bodyPr/>
          <a:lstStyle/>
          <a:p>
            <a:pPr algn="ctr"/>
            <a:r>
              <a:rPr lang="en-US" sz="6000" dirty="0" smtClean="0"/>
              <a:t>10 Years Ago: </a:t>
            </a:r>
            <a:r>
              <a:rPr lang="en-US" sz="6000" i="1" dirty="0" smtClean="0"/>
              <a:t>Fame</a:t>
            </a:r>
            <a:r>
              <a:rPr lang="en-US" sz="6000" dirty="0" smtClean="0"/>
              <a:t> </a:t>
            </a:r>
            <a:endParaRPr lang="en-US" sz="6000" dirty="0"/>
          </a:p>
        </p:txBody>
      </p:sp>
      <p:sp>
        <p:nvSpPr>
          <p:cNvPr id="1480707" name="Rectangle 3"/>
          <p:cNvSpPr>
            <a:spLocks noGrp="1" noChangeArrowheads="1"/>
          </p:cNvSpPr>
          <p:nvPr>
            <p:ph type="body" idx="1"/>
          </p:nvPr>
        </p:nvSpPr>
        <p:spPr>
          <a:xfrm>
            <a:off x="533400" y="2133600"/>
            <a:ext cx="7772400" cy="4383087"/>
          </a:xfrm>
        </p:spPr>
        <p:txBody>
          <a:bodyPr/>
          <a:lstStyle/>
          <a:p>
            <a:r>
              <a:rPr lang="en-US" sz="4800" dirty="0"/>
              <a:t>Individual local hackers</a:t>
            </a:r>
          </a:p>
          <a:p>
            <a:r>
              <a:rPr lang="en-US" sz="4800" dirty="0"/>
              <a:t>Wanted show off abilities</a:t>
            </a:r>
          </a:p>
          <a:p>
            <a:r>
              <a:rPr lang="en-US" sz="4800" dirty="0"/>
              <a:t>Created nuisance worms </a:t>
            </a:r>
            <a:r>
              <a:rPr lang="en-US" sz="4800" dirty="0" smtClean="0"/>
              <a:t>and viruses</a:t>
            </a:r>
            <a:endParaRPr lang="en-US" sz="4800" dirty="0"/>
          </a:p>
        </p:txBody>
      </p:sp>
      <p:sp>
        <p:nvSpPr>
          <p:cNvPr id="4" name="Slide Number Placeholder 3"/>
          <p:cNvSpPr>
            <a:spLocks noGrp="1"/>
          </p:cNvSpPr>
          <p:nvPr>
            <p:ph type="sldNum" sz="quarter" idx="12"/>
          </p:nvPr>
        </p:nvSpPr>
        <p:spPr/>
        <p:txBody>
          <a:bodyPr/>
          <a:lstStyle/>
          <a:p>
            <a:fld id="{489264B3-337E-44E0-BC89-34B7688284F5}" type="slidenum">
              <a:rPr lang="en-US" smtClean="0"/>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2"/>
          <p:cNvSpPr>
            <a:spLocks noGrp="1" noChangeArrowheads="1"/>
          </p:cNvSpPr>
          <p:nvPr>
            <p:ph type="title"/>
          </p:nvPr>
        </p:nvSpPr>
        <p:spPr/>
        <p:txBody>
          <a:bodyPr/>
          <a:lstStyle/>
          <a:p>
            <a:pPr algn="ctr"/>
            <a:r>
              <a:rPr lang="en-US" sz="6000" dirty="0"/>
              <a:t>New Approaches</a:t>
            </a:r>
          </a:p>
        </p:txBody>
      </p:sp>
      <p:sp>
        <p:nvSpPr>
          <p:cNvPr id="860163" name="Rectangle 3"/>
          <p:cNvSpPr>
            <a:spLocks noGrp="1" noChangeArrowheads="1"/>
          </p:cNvSpPr>
          <p:nvPr>
            <p:ph type="body" idx="1"/>
          </p:nvPr>
        </p:nvSpPr>
        <p:spPr/>
        <p:txBody>
          <a:bodyPr/>
          <a:lstStyle/>
          <a:p>
            <a:r>
              <a:rPr lang="en-US" dirty="0" smtClean="0"/>
              <a:t>Adding practical security to Introduction to Computers course</a:t>
            </a:r>
          </a:p>
          <a:p>
            <a:r>
              <a:rPr lang="en-US" dirty="0" smtClean="0"/>
              <a:t>Content </a:t>
            </a:r>
            <a:r>
              <a:rPr lang="en-US" dirty="0"/>
              <a:t>added to freshman orientation course</a:t>
            </a:r>
          </a:p>
          <a:p>
            <a:r>
              <a:rPr lang="en-US" dirty="0" smtClean="0"/>
              <a:t>Substitute practical security course for advanced Office applications course </a:t>
            </a:r>
          </a:p>
          <a:p>
            <a:r>
              <a:rPr lang="en-US" dirty="0" smtClean="0"/>
              <a:t>Adding </a:t>
            </a:r>
            <a:r>
              <a:rPr lang="en-US" dirty="0"/>
              <a:t>1 hour ethics &amp; practical </a:t>
            </a:r>
            <a:r>
              <a:rPr lang="en-US" dirty="0" smtClean="0"/>
              <a:t>security course</a:t>
            </a:r>
            <a:endParaRPr lang="en-US" dirty="0"/>
          </a:p>
        </p:txBody>
      </p:sp>
    </p:spTree>
    <p:extLst>
      <p:ext uri="{BB962C8B-B14F-4D97-AF65-F5344CB8AC3E}">
        <p14:creationId xmlns:p14="http://schemas.microsoft.com/office/powerpoint/2010/main" val="143398163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2"/>
          <p:cNvSpPr>
            <a:spLocks noGrp="1" noChangeArrowheads="1"/>
          </p:cNvSpPr>
          <p:nvPr>
            <p:ph type="title"/>
          </p:nvPr>
        </p:nvSpPr>
        <p:spPr/>
        <p:txBody>
          <a:bodyPr/>
          <a:lstStyle/>
          <a:p>
            <a:pPr algn="ctr"/>
            <a:r>
              <a:rPr lang="en-US" sz="6000" dirty="0" smtClean="0"/>
              <a:t>Student Comments</a:t>
            </a:r>
            <a:endParaRPr lang="en-US" sz="6000" dirty="0"/>
          </a:p>
        </p:txBody>
      </p:sp>
      <p:sp>
        <p:nvSpPr>
          <p:cNvPr id="860163" name="Rectangle 3"/>
          <p:cNvSpPr>
            <a:spLocks noGrp="1" noChangeArrowheads="1"/>
          </p:cNvSpPr>
          <p:nvPr>
            <p:ph type="body" idx="1"/>
          </p:nvPr>
        </p:nvSpPr>
        <p:spPr>
          <a:xfrm>
            <a:off x="1143000" y="1828800"/>
            <a:ext cx="7772400" cy="4953000"/>
          </a:xfrm>
        </p:spPr>
        <p:txBody>
          <a:bodyPr/>
          <a:lstStyle/>
          <a:p>
            <a:r>
              <a:rPr lang="en-US" sz="2000" i="1" dirty="0"/>
              <a:t>As for the material presented in this class, it is great.  I have found all the hands on projects to be very useful.  I would recommend this class to all </a:t>
            </a:r>
            <a:r>
              <a:rPr lang="en-US" sz="2000" i="1" dirty="0" smtClean="0"/>
              <a:t>students.  </a:t>
            </a:r>
            <a:r>
              <a:rPr lang="en-US" sz="2000" i="1" dirty="0"/>
              <a:t>Very </a:t>
            </a:r>
            <a:r>
              <a:rPr lang="en-US" sz="2000" i="1" dirty="0" smtClean="0"/>
              <a:t>useful!</a:t>
            </a:r>
          </a:p>
          <a:p>
            <a:r>
              <a:rPr lang="en-US" sz="2000" i="1" dirty="0" smtClean="0"/>
              <a:t>I </a:t>
            </a:r>
            <a:r>
              <a:rPr lang="en-US" sz="2000" i="1" dirty="0"/>
              <a:t>have to say that I was dreading this course because I am definitely not a "techie", but I have been surprised by how much I have enjoyed it so far. I love the hands on projects! </a:t>
            </a:r>
          </a:p>
          <a:p>
            <a:r>
              <a:rPr lang="en-US" sz="2000" i="1" dirty="0"/>
              <a:t>Your class is interesting, informative, and would help anyone learn about what threats are out there, and what needs to be done to secure their system. </a:t>
            </a:r>
          </a:p>
          <a:p>
            <a:r>
              <a:rPr lang="en-US" sz="2000" i="1" dirty="0"/>
              <a:t>I'm actually having an awesome time with this class. It's kind of making me question switching my major to something more involved in the field of computer technology. </a:t>
            </a:r>
          </a:p>
        </p:txBody>
      </p:sp>
    </p:spTree>
    <p:extLst>
      <p:ext uri="{BB962C8B-B14F-4D97-AF65-F5344CB8AC3E}">
        <p14:creationId xmlns:p14="http://schemas.microsoft.com/office/powerpoint/2010/main" val="104520640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2"/>
          <p:cNvSpPr>
            <a:spLocks noGrp="1" noChangeArrowheads="1"/>
          </p:cNvSpPr>
          <p:nvPr>
            <p:ph type="title"/>
          </p:nvPr>
        </p:nvSpPr>
        <p:spPr/>
        <p:txBody>
          <a:bodyPr/>
          <a:lstStyle/>
          <a:p>
            <a:pPr algn="ctr"/>
            <a:r>
              <a:rPr lang="en-US" sz="6000" dirty="0" smtClean="0"/>
              <a:t>URL References</a:t>
            </a:r>
            <a:endParaRPr lang="en-US" sz="6000" dirty="0"/>
          </a:p>
        </p:txBody>
      </p:sp>
      <p:sp>
        <p:nvSpPr>
          <p:cNvPr id="860163" name="Rectangle 3"/>
          <p:cNvSpPr>
            <a:spLocks noGrp="1" noChangeArrowheads="1"/>
          </p:cNvSpPr>
          <p:nvPr>
            <p:ph type="body" idx="1"/>
          </p:nvPr>
        </p:nvSpPr>
        <p:spPr>
          <a:xfrm>
            <a:off x="914400" y="1828800"/>
            <a:ext cx="7772400" cy="4687888"/>
          </a:xfrm>
        </p:spPr>
        <p:txBody>
          <a:bodyPr/>
          <a:lstStyle/>
          <a:p>
            <a:r>
              <a:rPr lang="en-US" sz="1800" dirty="0" smtClean="0"/>
              <a:t>Test firewall - www.grc.com “Shields UP!!”</a:t>
            </a:r>
          </a:p>
          <a:p>
            <a:r>
              <a:rPr lang="en-US" sz="1800" dirty="0" smtClean="0"/>
              <a:t>Test antivirus settings - www.eicar.org/anti_virus_test_file.htm </a:t>
            </a:r>
          </a:p>
          <a:p>
            <a:r>
              <a:rPr lang="en-US" sz="1800" dirty="0" smtClean="0"/>
              <a:t>Disinfect - www.symantec.com/norton/security_response/removaltools.jsp </a:t>
            </a:r>
          </a:p>
          <a:p>
            <a:r>
              <a:rPr lang="en-US" sz="1800" dirty="0" smtClean="0"/>
              <a:t>Software inspector - secunia.com/vulnerability_scanning/personal/</a:t>
            </a:r>
          </a:p>
          <a:p>
            <a:r>
              <a:rPr lang="en-US" sz="1800" dirty="0" smtClean="0"/>
              <a:t>Online password creators - www.grc.com/passwords.htm</a:t>
            </a:r>
          </a:p>
          <a:p>
            <a:r>
              <a:rPr lang="en-US" sz="1800" dirty="0" smtClean="0"/>
              <a:t>Online password graders - www.microsoft.com/protect/yourself/password/checker.mspx</a:t>
            </a:r>
          </a:p>
          <a:p>
            <a:r>
              <a:rPr lang="en-US" sz="1800" dirty="0" smtClean="0"/>
              <a:t>Password manager – keepass.info</a:t>
            </a:r>
          </a:p>
          <a:p>
            <a:r>
              <a:rPr lang="en-US" sz="1800" dirty="0" smtClean="0"/>
              <a:t>Phishing tests:</a:t>
            </a:r>
          </a:p>
          <a:p>
            <a:pPr lvl="1"/>
            <a:r>
              <a:rPr lang="en-US" sz="1800" dirty="0" smtClean="0"/>
              <a:t>survey.mailfrontier.com/survey/quiztest.cgi </a:t>
            </a:r>
          </a:p>
          <a:p>
            <a:pPr lvl="1"/>
            <a:r>
              <a:rPr lang="en-US" sz="1800" dirty="0" smtClean="0"/>
              <a:t>www.antiphishing.org/phishing_archive.html </a:t>
            </a:r>
          </a:p>
          <a:p>
            <a:pPr lvl="1"/>
            <a:r>
              <a:rPr lang="en-US" sz="1800" dirty="0" smtClean="0"/>
              <a:t>cups.cs.cmu.edu/antiphishing_phil</a:t>
            </a:r>
            <a:r>
              <a:rPr lang="en-US" sz="1800" u="sng" dirty="0" smtClean="0"/>
              <a:t>/</a:t>
            </a:r>
            <a:r>
              <a:rPr lang="en-US" sz="1800" dirty="0" smtClean="0"/>
              <a:t> </a:t>
            </a:r>
          </a:p>
          <a:p>
            <a:r>
              <a:rPr lang="en-US" sz="1800" dirty="0" smtClean="0"/>
              <a:t>Backups – www.macrium.com, www.todo-backup.com</a:t>
            </a:r>
          </a:p>
          <a:p>
            <a:r>
              <a:rPr lang="en-US" sz="1800" dirty="0" smtClean="0"/>
              <a:t>Recommended free antivirus - http://www.microsoft.com/Security_Essentials/</a:t>
            </a:r>
          </a:p>
        </p:txBody>
      </p:sp>
    </p:spTree>
    <p:extLst>
      <p:ext uri="{BB962C8B-B14F-4D97-AF65-F5344CB8AC3E}">
        <p14:creationId xmlns:p14="http://schemas.microsoft.com/office/powerpoint/2010/main" val="99113104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2"/>
          <p:cNvSpPr>
            <a:spLocks noGrp="1" noChangeArrowheads="1"/>
          </p:cNvSpPr>
          <p:nvPr>
            <p:ph type="title"/>
          </p:nvPr>
        </p:nvSpPr>
        <p:spPr/>
        <p:txBody>
          <a:bodyPr/>
          <a:lstStyle/>
          <a:p>
            <a:pPr algn="ctr"/>
            <a:r>
              <a:rPr lang="en-US" sz="7200" dirty="0" smtClean="0"/>
              <a:t>Resources</a:t>
            </a:r>
            <a:endParaRPr lang="en-US" sz="7200" dirty="0"/>
          </a:p>
        </p:txBody>
      </p:sp>
      <p:sp>
        <p:nvSpPr>
          <p:cNvPr id="860163" name="Rectangle 3"/>
          <p:cNvSpPr>
            <a:spLocks noGrp="1" noChangeArrowheads="1"/>
          </p:cNvSpPr>
          <p:nvPr>
            <p:ph type="body" idx="1"/>
          </p:nvPr>
        </p:nvSpPr>
        <p:spPr>
          <a:xfrm>
            <a:off x="1187777" y="1828800"/>
            <a:ext cx="7772400" cy="4114800"/>
          </a:xfrm>
        </p:spPr>
        <p:txBody>
          <a:bodyPr/>
          <a:lstStyle/>
          <a:p>
            <a:r>
              <a:rPr lang="en-US" sz="3600" i="1" dirty="0" smtClean="0"/>
              <a:t>Security Awareness: Applying Practical Security In Your World </a:t>
            </a:r>
            <a:r>
              <a:rPr lang="en-US" sz="3600" dirty="0" smtClean="0"/>
              <a:t>(978-1-4354-5414-9)</a:t>
            </a:r>
          </a:p>
          <a:p>
            <a:r>
              <a:rPr lang="en-US" sz="3600" dirty="0" smtClean="0">
                <a:hlinkClick r:id="rId2"/>
              </a:rPr>
              <a:t>Community.cengage.com/infosec</a:t>
            </a:r>
            <a:endParaRPr lang="en-US" sz="3600" dirty="0" smtClean="0"/>
          </a:p>
          <a:p>
            <a:r>
              <a:rPr lang="en-US" sz="3600" dirty="0" smtClean="0"/>
              <a:t>Mark.Ciampa@wku.edu</a:t>
            </a:r>
            <a:endParaRPr lang="en-US" sz="2800" dirty="0"/>
          </a:p>
        </p:txBody>
      </p:sp>
      <p:pic>
        <p:nvPicPr>
          <p:cNvPr id="4" name="Picture 3" descr="imageservlet.jpg"/>
          <p:cNvPicPr>
            <a:picLocks noChangeAspect="1"/>
          </p:cNvPicPr>
          <p:nvPr/>
        </p:nvPicPr>
        <p:blipFill>
          <a:blip r:embed="rId3" cstate="print"/>
          <a:stretch>
            <a:fillRect/>
          </a:stretch>
        </p:blipFill>
        <p:spPr>
          <a:xfrm>
            <a:off x="6553200" y="4419600"/>
            <a:ext cx="1828800" cy="2292096"/>
          </a:xfrm>
          <a:prstGeom prst="rect">
            <a:avLst/>
          </a:prstGeom>
        </p:spPr>
      </p:pic>
      <p:sp>
        <p:nvSpPr>
          <p:cNvPr id="5" name="Slide Number Placeholder 4"/>
          <p:cNvSpPr>
            <a:spLocks noGrp="1"/>
          </p:cNvSpPr>
          <p:nvPr>
            <p:ph type="sldNum" sz="quarter" idx="4294967295"/>
          </p:nvPr>
        </p:nvSpPr>
        <p:spPr>
          <a:xfrm>
            <a:off x="6781800" y="6324600"/>
            <a:ext cx="1905000" cy="457200"/>
          </a:xfrm>
          <a:prstGeom prst="rect">
            <a:avLst/>
          </a:prstGeom>
        </p:spPr>
        <p:txBody>
          <a:bodyPr/>
          <a:lstStyle/>
          <a:p>
            <a:fld id="{489264B3-337E-44E0-BC89-34B7688284F5}" type="slidenum">
              <a:rPr lang="en-US" smtClean="0"/>
              <a:pPr/>
              <a:t>113</a:t>
            </a:fld>
            <a:endParaRPr lang="en-US" dirty="0"/>
          </a:p>
        </p:txBody>
      </p:sp>
    </p:spTree>
    <p:extLst>
      <p:ext uri="{BB962C8B-B14F-4D97-AF65-F5344CB8AC3E}">
        <p14:creationId xmlns:p14="http://schemas.microsoft.com/office/powerpoint/2010/main" val="150426015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90600" y="533400"/>
            <a:ext cx="7772400" cy="2438400"/>
          </a:xfrm>
        </p:spPr>
        <p:txBody>
          <a:bodyPr/>
          <a:lstStyle/>
          <a:p>
            <a:pPr algn="ctr">
              <a:defRPr/>
            </a:pPr>
            <a:r>
              <a:rPr lang="en-US" sz="4800" dirty="0" smtClean="0"/>
              <a:t>Adding Practical Security to Your Computer Course</a:t>
            </a:r>
            <a:r>
              <a:rPr lang="en-US" sz="4000" dirty="0"/>
              <a:t/>
            </a:r>
            <a:br>
              <a:rPr lang="en-US" sz="4000" dirty="0"/>
            </a:br>
            <a:endParaRPr lang="en-US" sz="4000" dirty="0" smtClean="0"/>
          </a:p>
        </p:txBody>
      </p:sp>
      <p:sp>
        <p:nvSpPr>
          <p:cNvPr id="2051" name="Rectangle 3"/>
          <p:cNvSpPr>
            <a:spLocks noGrp="1" noChangeArrowheads="1"/>
          </p:cNvSpPr>
          <p:nvPr>
            <p:ph type="subTitle" idx="1"/>
          </p:nvPr>
        </p:nvSpPr>
        <p:spPr>
          <a:xfrm>
            <a:off x="1524000" y="4953000"/>
            <a:ext cx="6400800" cy="1371600"/>
          </a:xfrm>
        </p:spPr>
        <p:txBody>
          <a:bodyPr/>
          <a:lstStyle/>
          <a:p>
            <a:pPr eaLnBrk="1" hangingPunct="1">
              <a:defRPr/>
            </a:pPr>
            <a:r>
              <a:rPr lang="en-US" sz="3600" dirty="0" smtClean="0"/>
              <a:t> Dr. Mark Ciampa</a:t>
            </a:r>
          </a:p>
          <a:p>
            <a:pPr eaLnBrk="1" hangingPunct="1">
              <a:defRPr/>
            </a:pPr>
            <a:r>
              <a:rPr lang="en-US" sz="2400" dirty="0" smtClean="0"/>
              <a:t>Western Kentucky University</a:t>
            </a:r>
          </a:p>
        </p:txBody>
      </p:sp>
    </p:spTree>
    <p:extLst>
      <p:ext uri="{BB962C8B-B14F-4D97-AF65-F5344CB8AC3E}">
        <p14:creationId xmlns:p14="http://schemas.microsoft.com/office/powerpoint/2010/main" val="34671521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Rectangle 2"/>
          <p:cNvSpPr>
            <a:spLocks noGrp="1" noChangeArrowheads="1"/>
          </p:cNvSpPr>
          <p:nvPr>
            <p:ph type="title"/>
          </p:nvPr>
        </p:nvSpPr>
        <p:spPr>
          <a:xfrm>
            <a:off x="955675" y="728663"/>
            <a:ext cx="8188325" cy="750887"/>
          </a:xfrm>
        </p:spPr>
        <p:txBody>
          <a:bodyPr/>
          <a:lstStyle/>
          <a:p>
            <a:pPr algn="ctr"/>
            <a:r>
              <a:rPr lang="en-US" sz="6000" dirty="0" smtClean="0"/>
              <a:t>Today: </a:t>
            </a:r>
            <a:r>
              <a:rPr lang="en-US" sz="6000" i="1" dirty="0" smtClean="0"/>
              <a:t>Fortune</a:t>
            </a:r>
            <a:endParaRPr lang="en-US" sz="6000" dirty="0"/>
          </a:p>
        </p:txBody>
      </p:sp>
      <p:sp>
        <p:nvSpPr>
          <p:cNvPr id="774147" name="Rectangle 3"/>
          <p:cNvSpPr>
            <a:spLocks noGrp="1" noChangeArrowheads="1"/>
          </p:cNvSpPr>
          <p:nvPr>
            <p:ph type="body" idx="1"/>
          </p:nvPr>
        </p:nvSpPr>
        <p:spPr>
          <a:xfrm>
            <a:off x="457200" y="1981200"/>
            <a:ext cx="8388350" cy="3889375"/>
          </a:xfrm>
        </p:spPr>
        <p:txBody>
          <a:bodyPr/>
          <a:lstStyle/>
          <a:p>
            <a:r>
              <a:rPr lang="en-US" sz="4000" dirty="0" smtClean="0"/>
              <a:t>Organized international groups </a:t>
            </a:r>
          </a:p>
          <a:p>
            <a:r>
              <a:rPr lang="en-US" sz="4000" dirty="0" smtClean="0"/>
              <a:t>Motive is financial gain</a:t>
            </a:r>
          </a:p>
          <a:p>
            <a:r>
              <a:rPr lang="en-US" sz="4000" dirty="0" smtClean="0"/>
              <a:t>Steal confidential information instead of destroy</a:t>
            </a:r>
          </a:p>
          <a:p>
            <a:r>
              <a:rPr lang="en-US" sz="4000" dirty="0" smtClean="0"/>
              <a:t>Create customized malware</a:t>
            </a:r>
          </a:p>
          <a:p>
            <a:r>
              <a:rPr lang="en-US" sz="4000" dirty="0" smtClean="0"/>
              <a:t>Blend multiple attacks</a:t>
            </a:r>
          </a:p>
        </p:txBody>
      </p:sp>
      <p:sp>
        <p:nvSpPr>
          <p:cNvPr id="774148" name="Text Box 4"/>
          <p:cNvSpPr txBox="1">
            <a:spLocks noChangeArrowheads="1"/>
          </p:cNvSpPr>
          <p:nvPr/>
        </p:nvSpPr>
        <p:spPr bwMode="auto">
          <a:xfrm>
            <a:off x="441325" y="2471738"/>
            <a:ext cx="184150" cy="457200"/>
          </a:xfrm>
          <a:prstGeom prst="rect">
            <a:avLst/>
          </a:prstGeom>
          <a:noFill/>
          <a:ln w="9525">
            <a:noFill/>
            <a:miter lim="800000"/>
            <a:headEnd/>
            <a:tailEnd/>
          </a:ln>
          <a:effectLst/>
        </p:spPr>
        <p:txBody>
          <a:bodyPr wrap="none">
            <a:spAutoFit/>
          </a:bodyPr>
          <a:lstStyle/>
          <a:p>
            <a:pPr algn="l"/>
            <a:endParaRPr lang="en-US" sz="2400" b="0" i="0"/>
          </a:p>
        </p:txBody>
      </p:sp>
      <p:sp>
        <p:nvSpPr>
          <p:cNvPr id="774149" name="Text Box 5"/>
          <p:cNvSpPr txBox="1">
            <a:spLocks noChangeArrowheads="1"/>
          </p:cNvSpPr>
          <p:nvPr/>
        </p:nvSpPr>
        <p:spPr bwMode="auto">
          <a:xfrm>
            <a:off x="5089525" y="3309938"/>
            <a:ext cx="184150" cy="457200"/>
          </a:xfrm>
          <a:prstGeom prst="rect">
            <a:avLst/>
          </a:prstGeom>
          <a:noFill/>
          <a:ln w="9525">
            <a:noFill/>
            <a:miter lim="800000"/>
            <a:headEnd/>
            <a:tailEnd/>
          </a:ln>
          <a:effectLst/>
        </p:spPr>
        <p:txBody>
          <a:bodyPr wrap="none">
            <a:spAutoFit/>
          </a:bodyPr>
          <a:lstStyle/>
          <a:p>
            <a:pPr algn="l"/>
            <a:endParaRPr lang="en-US" sz="2400" b="0" i="0"/>
          </a:p>
        </p:txBody>
      </p:sp>
      <p:sp>
        <p:nvSpPr>
          <p:cNvPr id="774150" name="Text Box 6"/>
          <p:cNvSpPr txBox="1">
            <a:spLocks noChangeArrowheads="1"/>
          </p:cNvSpPr>
          <p:nvPr/>
        </p:nvSpPr>
        <p:spPr bwMode="auto">
          <a:xfrm>
            <a:off x="3794125" y="2471738"/>
            <a:ext cx="184150" cy="457200"/>
          </a:xfrm>
          <a:prstGeom prst="rect">
            <a:avLst/>
          </a:prstGeom>
          <a:noFill/>
          <a:ln w="9525">
            <a:noFill/>
            <a:miter lim="800000"/>
            <a:headEnd/>
            <a:tailEnd/>
          </a:ln>
          <a:effectLst/>
        </p:spPr>
        <p:txBody>
          <a:bodyPr wrap="none">
            <a:spAutoFit/>
          </a:bodyPr>
          <a:lstStyle/>
          <a:p>
            <a:pPr algn="l"/>
            <a:endParaRPr lang="en-US" sz="2400" b="0" i="0"/>
          </a:p>
        </p:txBody>
      </p:sp>
      <p:sp>
        <p:nvSpPr>
          <p:cNvPr id="774151" name="Text Box 7"/>
          <p:cNvSpPr txBox="1">
            <a:spLocks noChangeArrowheads="1"/>
          </p:cNvSpPr>
          <p:nvPr/>
        </p:nvSpPr>
        <p:spPr bwMode="auto">
          <a:xfrm>
            <a:off x="7451725" y="5824538"/>
            <a:ext cx="184150" cy="457200"/>
          </a:xfrm>
          <a:prstGeom prst="rect">
            <a:avLst/>
          </a:prstGeom>
          <a:noFill/>
          <a:ln w="9525">
            <a:noFill/>
            <a:miter lim="800000"/>
            <a:headEnd/>
            <a:tailEnd/>
          </a:ln>
          <a:effectLst/>
        </p:spPr>
        <p:txBody>
          <a:bodyPr wrap="none">
            <a:spAutoFit/>
          </a:bodyPr>
          <a:lstStyle/>
          <a:p>
            <a:pPr algn="l"/>
            <a:endParaRPr lang="en-US" sz="2400" b="0" i="0"/>
          </a:p>
        </p:txBody>
      </p:sp>
      <p:sp>
        <p:nvSpPr>
          <p:cNvPr id="8" name="Slide Number Placeholder 7"/>
          <p:cNvSpPr>
            <a:spLocks noGrp="1"/>
          </p:cNvSpPr>
          <p:nvPr>
            <p:ph type="sldNum" sz="quarter" idx="12"/>
          </p:nvPr>
        </p:nvSpPr>
        <p:spPr/>
        <p:txBody>
          <a:bodyPr/>
          <a:lstStyle/>
          <a:p>
            <a:fld id="{489264B3-337E-44E0-BC89-34B7688284F5}" type="slidenum">
              <a:rPr lang="en-US" smtClean="0"/>
              <a:pPr/>
              <a:t>12</a:t>
            </a:fld>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82" name="Rectangle 2"/>
          <p:cNvSpPr>
            <a:spLocks noGrp="1" noChangeArrowheads="1"/>
          </p:cNvSpPr>
          <p:nvPr>
            <p:ph type="title"/>
          </p:nvPr>
        </p:nvSpPr>
        <p:spPr/>
        <p:txBody>
          <a:bodyPr/>
          <a:lstStyle/>
          <a:p>
            <a:pPr algn="ctr"/>
            <a:r>
              <a:rPr lang="en-US" sz="5400" dirty="0" smtClean="0"/>
              <a:t>Common Denominator?</a:t>
            </a:r>
            <a:endParaRPr lang="en-US" sz="4800" dirty="0"/>
          </a:p>
        </p:txBody>
      </p:sp>
      <p:sp>
        <p:nvSpPr>
          <p:cNvPr id="1505283" name="Rectangle 3"/>
          <p:cNvSpPr>
            <a:spLocks noGrp="1" noChangeArrowheads="1"/>
          </p:cNvSpPr>
          <p:nvPr>
            <p:ph type="body" idx="1"/>
          </p:nvPr>
        </p:nvSpPr>
        <p:spPr>
          <a:xfrm>
            <a:off x="838200" y="2057400"/>
            <a:ext cx="7772400" cy="4383087"/>
          </a:xfrm>
        </p:spPr>
        <p:txBody>
          <a:bodyPr/>
          <a:lstStyle/>
          <a:p>
            <a:pPr>
              <a:lnSpc>
                <a:spcPct val="80000"/>
              </a:lnSpc>
            </a:pPr>
            <a:r>
              <a:rPr lang="en-US" sz="6000" dirty="0" smtClean="0"/>
              <a:t>IE Drive-By Download</a:t>
            </a:r>
          </a:p>
          <a:p>
            <a:pPr>
              <a:lnSpc>
                <a:spcPct val="80000"/>
              </a:lnSpc>
            </a:pPr>
            <a:r>
              <a:rPr lang="en-US" sz="6000" dirty="0" err="1" smtClean="0"/>
              <a:t>Stuxnet</a:t>
            </a:r>
            <a:r>
              <a:rPr lang="en-US" sz="6000" dirty="0" smtClean="0"/>
              <a:t> Worm</a:t>
            </a:r>
          </a:p>
          <a:p>
            <a:pPr>
              <a:lnSpc>
                <a:spcPct val="80000"/>
              </a:lnSpc>
            </a:pPr>
            <a:r>
              <a:rPr lang="en-US" sz="6000" dirty="0" smtClean="0"/>
              <a:t>Binary Planting</a:t>
            </a:r>
          </a:p>
          <a:p>
            <a:pPr marL="0" indent="0">
              <a:lnSpc>
                <a:spcPct val="80000"/>
              </a:lnSpc>
              <a:buNone/>
            </a:pPr>
            <a:endParaRPr lang="en-US" sz="3600" dirty="0" smtClean="0"/>
          </a:p>
        </p:txBody>
      </p:sp>
      <p:sp>
        <p:nvSpPr>
          <p:cNvPr id="2" name="Slide Number Placeholder 1"/>
          <p:cNvSpPr>
            <a:spLocks noGrp="1"/>
          </p:cNvSpPr>
          <p:nvPr>
            <p:ph type="sldNum" sz="quarter" idx="4294967295"/>
          </p:nvPr>
        </p:nvSpPr>
        <p:spPr>
          <a:xfrm>
            <a:off x="6781800" y="6324600"/>
            <a:ext cx="1905000" cy="457200"/>
          </a:xfrm>
          <a:prstGeom prst="rect">
            <a:avLst/>
          </a:prstGeom>
        </p:spPr>
        <p:txBody>
          <a:bodyPr/>
          <a:lstStyle/>
          <a:p>
            <a:fld id="{489264B3-337E-44E0-BC89-34B7688284F5}" type="slidenum">
              <a:rPr lang="en-US" smtClean="0"/>
              <a:pPr/>
              <a:t>13</a:t>
            </a:fld>
            <a:endParaRPr lang="en-US"/>
          </a:p>
        </p:txBody>
      </p:sp>
    </p:spTree>
    <p:extLst>
      <p:ext uri="{BB962C8B-B14F-4D97-AF65-F5344CB8AC3E}">
        <p14:creationId xmlns:p14="http://schemas.microsoft.com/office/powerpoint/2010/main" val="31458661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82" name="Rectangle 2"/>
          <p:cNvSpPr>
            <a:spLocks noGrp="1" noChangeArrowheads="1"/>
          </p:cNvSpPr>
          <p:nvPr>
            <p:ph type="title"/>
          </p:nvPr>
        </p:nvSpPr>
        <p:spPr/>
        <p:txBody>
          <a:bodyPr/>
          <a:lstStyle/>
          <a:p>
            <a:pPr algn="ctr"/>
            <a:r>
              <a:rPr lang="en-US" sz="6000" dirty="0" smtClean="0"/>
              <a:t>IE Drive-By Download</a:t>
            </a:r>
            <a:endParaRPr lang="en-US" sz="6000" dirty="0"/>
          </a:p>
        </p:txBody>
      </p:sp>
      <p:sp>
        <p:nvSpPr>
          <p:cNvPr id="1505283" name="Rectangle 3"/>
          <p:cNvSpPr>
            <a:spLocks noGrp="1" noChangeArrowheads="1"/>
          </p:cNvSpPr>
          <p:nvPr>
            <p:ph type="body" idx="1"/>
          </p:nvPr>
        </p:nvSpPr>
        <p:spPr>
          <a:xfrm>
            <a:off x="1066800" y="1981200"/>
            <a:ext cx="7772400" cy="4383087"/>
          </a:xfrm>
        </p:spPr>
        <p:txBody>
          <a:bodyPr/>
          <a:lstStyle/>
          <a:p>
            <a:pPr>
              <a:lnSpc>
                <a:spcPct val="80000"/>
              </a:lnSpc>
            </a:pPr>
            <a:r>
              <a:rPr lang="en-US" dirty="0" smtClean="0"/>
              <a:t>User </a:t>
            </a:r>
            <a:r>
              <a:rPr lang="en-US" dirty="0"/>
              <a:t>receives an e-mail </a:t>
            </a:r>
            <a:r>
              <a:rPr lang="en-US" dirty="0" smtClean="0"/>
              <a:t>contains link </a:t>
            </a:r>
            <a:r>
              <a:rPr lang="en-US" dirty="0"/>
              <a:t>to </a:t>
            </a:r>
            <a:r>
              <a:rPr lang="en-US" dirty="0" smtClean="0"/>
              <a:t>web site been compromised &amp; tricked into clicking it</a:t>
            </a:r>
          </a:p>
          <a:p>
            <a:pPr>
              <a:lnSpc>
                <a:spcPct val="80000"/>
              </a:lnSpc>
            </a:pPr>
            <a:r>
              <a:rPr lang="en-US" dirty="0" smtClean="0"/>
              <a:t>Link </a:t>
            </a:r>
            <a:r>
              <a:rPr lang="en-US" dirty="0"/>
              <a:t>points to a web page </a:t>
            </a:r>
            <a:r>
              <a:rPr lang="en-US" dirty="0" smtClean="0"/>
              <a:t>that </a:t>
            </a:r>
            <a:r>
              <a:rPr lang="en-US" dirty="0"/>
              <a:t>contains </a:t>
            </a:r>
            <a:r>
              <a:rPr lang="en-US" dirty="0" smtClean="0"/>
              <a:t>script </a:t>
            </a:r>
            <a:r>
              <a:rPr lang="en-US" dirty="0"/>
              <a:t>that determines </a:t>
            </a:r>
            <a:r>
              <a:rPr lang="en-US" dirty="0" smtClean="0"/>
              <a:t>user's browser</a:t>
            </a:r>
          </a:p>
          <a:p>
            <a:pPr>
              <a:lnSpc>
                <a:spcPct val="80000"/>
              </a:lnSpc>
            </a:pPr>
            <a:r>
              <a:rPr lang="en-US" dirty="0" smtClean="0"/>
              <a:t>If </a:t>
            </a:r>
            <a:r>
              <a:rPr lang="en-US" dirty="0"/>
              <a:t>the browser is </a:t>
            </a:r>
            <a:r>
              <a:rPr lang="en-US" dirty="0" smtClean="0"/>
              <a:t>IE6/7 </a:t>
            </a:r>
            <a:r>
              <a:rPr lang="en-US" dirty="0"/>
              <a:t>then </a:t>
            </a:r>
            <a:r>
              <a:rPr lang="en-US" dirty="0" smtClean="0"/>
              <a:t>malware </a:t>
            </a:r>
            <a:r>
              <a:rPr lang="en-US" dirty="0"/>
              <a:t>is downloaded </a:t>
            </a:r>
            <a:r>
              <a:rPr lang="en-US" dirty="0" smtClean="0"/>
              <a:t>that </a:t>
            </a:r>
            <a:r>
              <a:rPr lang="en-US" dirty="0"/>
              <a:t>contains </a:t>
            </a:r>
            <a:r>
              <a:rPr lang="en-US" dirty="0" smtClean="0"/>
              <a:t>remote </a:t>
            </a:r>
            <a:r>
              <a:rPr lang="en-US" dirty="0"/>
              <a:t>execution </a:t>
            </a:r>
            <a:r>
              <a:rPr lang="en-US" dirty="0" smtClean="0"/>
              <a:t>program</a:t>
            </a:r>
          </a:p>
          <a:p>
            <a:pPr>
              <a:lnSpc>
                <a:spcPct val="80000"/>
              </a:lnSpc>
            </a:pPr>
            <a:r>
              <a:rPr lang="en-US" dirty="0" smtClean="0"/>
              <a:t>Malware </a:t>
            </a:r>
            <a:r>
              <a:rPr lang="en-US" dirty="0"/>
              <a:t>opens a backdoor on the </a:t>
            </a:r>
            <a:r>
              <a:rPr lang="en-US" dirty="0" smtClean="0"/>
              <a:t>computer and </a:t>
            </a:r>
            <a:r>
              <a:rPr lang="en-US" dirty="0"/>
              <a:t>contacts the attacker's remote server in </a:t>
            </a:r>
            <a:r>
              <a:rPr lang="en-US" dirty="0" smtClean="0"/>
              <a:t>Poland</a:t>
            </a:r>
          </a:p>
        </p:txBody>
      </p:sp>
      <p:sp>
        <p:nvSpPr>
          <p:cNvPr id="2" name="Slide Number Placeholder 1"/>
          <p:cNvSpPr>
            <a:spLocks noGrp="1"/>
          </p:cNvSpPr>
          <p:nvPr>
            <p:ph type="sldNum" sz="quarter" idx="4294967295"/>
          </p:nvPr>
        </p:nvSpPr>
        <p:spPr>
          <a:xfrm>
            <a:off x="6781800" y="6324600"/>
            <a:ext cx="1905000" cy="457200"/>
          </a:xfrm>
          <a:prstGeom prst="rect">
            <a:avLst/>
          </a:prstGeom>
        </p:spPr>
        <p:txBody>
          <a:bodyPr/>
          <a:lstStyle/>
          <a:p>
            <a:fld id="{489264B3-337E-44E0-BC89-34B7688284F5}" type="slidenum">
              <a:rPr lang="en-US" smtClean="0"/>
              <a:pPr/>
              <a:t>14</a:t>
            </a:fld>
            <a:endParaRPr lang="en-US"/>
          </a:p>
        </p:txBody>
      </p:sp>
    </p:spTree>
    <p:extLst>
      <p:ext uri="{BB962C8B-B14F-4D97-AF65-F5344CB8AC3E}">
        <p14:creationId xmlns:p14="http://schemas.microsoft.com/office/powerpoint/2010/main" val="2074974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82" name="Rectangle 2"/>
          <p:cNvSpPr>
            <a:spLocks noGrp="1" noChangeArrowheads="1"/>
          </p:cNvSpPr>
          <p:nvPr>
            <p:ph type="title"/>
          </p:nvPr>
        </p:nvSpPr>
        <p:spPr/>
        <p:txBody>
          <a:bodyPr/>
          <a:lstStyle/>
          <a:p>
            <a:pPr algn="ctr"/>
            <a:r>
              <a:rPr lang="en-US" sz="6000" dirty="0" smtClean="0"/>
              <a:t>IE Drive-By Download</a:t>
            </a:r>
            <a:endParaRPr lang="en-US" sz="6000" dirty="0"/>
          </a:p>
        </p:txBody>
      </p:sp>
      <p:sp>
        <p:nvSpPr>
          <p:cNvPr id="1505283" name="Rectangle 3"/>
          <p:cNvSpPr>
            <a:spLocks noGrp="1" noChangeArrowheads="1"/>
          </p:cNvSpPr>
          <p:nvPr>
            <p:ph type="body" idx="1"/>
          </p:nvPr>
        </p:nvSpPr>
        <p:spPr>
          <a:xfrm>
            <a:off x="1066800" y="1981200"/>
            <a:ext cx="7772400" cy="4383087"/>
          </a:xfrm>
        </p:spPr>
        <p:txBody>
          <a:bodyPr/>
          <a:lstStyle/>
          <a:p>
            <a:pPr>
              <a:lnSpc>
                <a:spcPct val="80000"/>
              </a:lnSpc>
            </a:pPr>
            <a:r>
              <a:rPr lang="en-US" dirty="0" smtClean="0"/>
              <a:t>Site downloads </a:t>
            </a:r>
            <a:r>
              <a:rPr lang="en-US" dirty="0"/>
              <a:t>small files with </a:t>
            </a:r>
            <a:r>
              <a:rPr lang="en-US" dirty="0" smtClean="0"/>
              <a:t>".</a:t>
            </a:r>
            <a:r>
              <a:rPr lang="en-US" dirty="0"/>
              <a:t>gif" extension (which are stored on yet another compromised web server that </a:t>
            </a:r>
            <a:r>
              <a:rPr lang="en-US" dirty="0" smtClean="0"/>
              <a:t>owner </a:t>
            </a:r>
            <a:r>
              <a:rPr lang="en-US" dirty="0"/>
              <a:t>does not know has been compromised</a:t>
            </a:r>
            <a:r>
              <a:rPr lang="en-US" dirty="0" smtClean="0"/>
              <a:t>)</a:t>
            </a:r>
          </a:p>
          <a:p>
            <a:pPr>
              <a:lnSpc>
                <a:spcPct val="80000"/>
              </a:lnSpc>
            </a:pPr>
            <a:r>
              <a:rPr lang="en-US" dirty="0" smtClean="0"/>
              <a:t>Files </a:t>
            </a:r>
            <a:r>
              <a:rPr lang="en-US" dirty="0"/>
              <a:t>are not images but instead are encrypted files with commands telling the malware what to do next to the </a:t>
            </a:r>
            <a:r>
              <a:rPr lang="en-US" dirty="0" smtClean="0"/>
              <a:t>computer</a:t>
            </a:r>
            <a:endParaRPr lang="en-US" dirty="0"/>
          </a:p>
          <a:p>
            <a:pPr>
              <a:lnSpc>
                <a:spcPct val="80000"/>
              </a:lnSpc>
            </a:pPr>
            <a:endParaRPr lang="en-US" dirty="0" smtClean="0"/>
          </a:p>
        </p:txBody>
      </p:sp>
      <p:sp>
        <p:nvSpPr>
          <p:cNvPr id="2" name="Slide Number Placeholder 1"/>
          <p:cNvSpPr>
            <a:spLocks noGrp="1"/>
          </p:cNvSpPr>
          <p:nvPr>
            <p:ph type="sldNum" sz="quarter" idx="4294967295"/>
          </p:nvPr>
        </p:nvSpPr>
        <p:spPr>
          <a:xfrm>
            <a:off x="6781800" y="6324600"/>
            <a:ext cx="1905000" cy="457200"/>
          </a:xfrm>
          <a:prstGeom prst="rect">
            <a:avLst/>
          </a:prstGeom>
        </p:spPr>
        <p:txBody>
          <a:bodyPr/>
          <a:lstStyle/>
          <a:p>
            <a:fld id="{489264B3-337E-44E0-BC89-34B7688284F5}" type="slidenum">
              <a:rPr lang="en-US" smtClean="0"/>
              <a:pPr/>
              <a:t>15</a:t>
            </a:fld>
            <a:endParaRPr lang="en-US"/>
          </a:p>
        </p:txBody>
      </p:sp>
    </p:spTree>
    <p:extLst>
      <p:ext uri="{BB962C8B-B14F-4D97-AF65-F5344CB8AC3E}">
        <p14:creationId xmlns:p14="http://schemas.microsoft.com/office/powerpoint/2010/main" val="26596508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82" name="Rectangle 2"/>
          <p:cNvSpPr>
            <a:spLocks noGrp="1" noChangeArrowheads="1"/>
          </p:cNvSpPr>
          <p:nvPr>
            <p:ph type="title"/>
          </p:nvPr>
        </p:nvSpPr>
        <p:spPr/>
        <p:txBody>
          <a:bodyPr/>
          <a:lstStyle/>
          <a:p>
            <a:pPr algn="ctr"/>
            <a:r>
              <a:rPr lang="en-US" sz="6000" dirty="0" err="1" smtClean="0"/>
              <a:t>Stuxnet</a:t>
            </a:r>
            <a:r>
              <a:rPr lang="en-US" sz="6000" dirty="0" smtClean="0"/>
              <a:t> Worm</a:t>
            </a:r>
            <a:endParaRPr lang="en-US" sz="5400" i="1" dirty="0"/>
          </a:p>
        </p:txBody>
      </p:sp>
      <p:sp>
        <p:nvSpPr>
          <p:cNvPr id="1505283" name="Rectangle 3"/>
          <p:cNvSpPr>
            <a:spLocks noGrp="1" noChangeArrowheads="1"/>
          </p:cNvSpPr>
          <p:nvPr>
            <p:ph type="body" idx="1"/>
          </p:nvPr>
        </p:nvSpPr>
        <p:spPr>
          <a:xfrm>
            <a:off x="1066800" y="1828800"/>
            <a:ext cx="7772400" cy="4383087"/>
          </a:xfrm>
        </p:spPr>
        <p:txBody>
          <a:bodyPr/>
          <a:lstStyle/>
          <a:p>
            <a:pPr>
              <a:lnSpc>
                <a:spcPct val="80000"/>
              </a:lnSpc>
            </a:pPr>
            <a:r>
              <a:rPr lang="en-US" dirty="0" smtClean="0"/>
              <a:t>“Best malware ever”</a:t>
            </a:r>
          </a:p>
          <a:p>
            <a:pPr>
              <a:lnSpc>
                <a:spcPct val="80000"/>
              </a:lnSpc>
            </a:pPr>
            <a:r>
              <a:rPr lang="en-US" dirty="0" smtClean="0"/>
              <a:t>Written </a:t>
            </a:r>
            <a:r>
              <a:rPr lang="en-US" dirty="0"/>
              <a:t>in multiple languages </a:t>
            </a:r>
            <a:r>
              <a:rPr lang="en-US" dirty="0" smtClean="0"/>
              <a:t>(C</a:t>
            </a:r>
            <a:r>
              <a:rPr lang="en-US" dirty="0"/>
              <a:t>, C++ and other object-oriented </a:t>
            </a:r>
            <a:r>
              <a:rPr lang="en-US" dirty="0" smtClean="0"/>
              <a:t>languages)</a:t>
            </a:r>
            <a:endParaRPr lang="en-US" dirty="0"/>
          </a:p>
          <a:p>
            <a:pPr>
              <a:lnSpc>
                <a:spcPct val="80000"/>
              </a:lnSpc>
            </a:pPr>
            <a:r>
              <a:rPr lang="en-US" dirty="0"/>
              <a:t>Exploited 4 zero day vulnerabilities</a:t>
            </a:r>
          </a:p>
          <a:p>
            <a:pPr>
              <a:lnSpc>
                <a:spcPct val="80000"/>
              </a:lnSpc>
            </a:pPr>
            <a:r>
              <a:rPr lang="en-US" dirty="0" smtClean="0"/>
              <a:t>Targeted Windows </a:t>
            </a:r>
            <a:r>
              <a:rPr lang="en-US" dirty="0"/>
              <a:t>computers that managed large-scale industrial-control systems </a:t>
            </a:r>
            <a:endParaRPr lang="en-US" dirty="0" smtClean="0"/>
          </a:p>
          <a:p>
            <a:pPr>
              <a:lnSpc>
                <a:spcPct val="80000"/>
              </a:lnSpc>
            </a:pPr>
            <a:r>
              <a:rPr lang="en-US" dirty="0" smtClean="0"/>
              <a:t>Internal </a:t>
            </a:r>
            <a:r>
              <a:rPr lang="en-US" dirty="0"/>
              <a:t>counter </a:t>
            </a:r>
            <a:r>
              <a:rPr lang="en-US" dirty="0" smtClean="0"/>
              <a:t>allowed </a:t>
            </a:r>
            <a:r>
              <a:rPr lang="en-US" dirty="0"/>
              <a:t>it to spread to </a:t>
            </a:r>
            <a:r>
              <a:rPr lang="en-US" dirty="0" smtClean="0"/>
              <a:t>maximum </a:t>
            </a:r>
            <a:r>
              <a:rPr lang="en-US" dirty="0"/>
              <a:t>of </a:t>
            </a:r>
            <a:r>
              <a:rPr lang="en-US" dirty="0" smtClean="0"/>
              <a:t>3 </a:t>
            </a:r>
            <a:r>
              <a:rPr lang="en-US" dirty="0"/>
              <a:t>computers</a:t>
            </a:r>
            <a:endParaRPr lang="en-US" dirty="0" smtClean="0"/>
          </a:p>
        </p:txBody>
      </p:sp>
      <p:sp>
        <p:nvSpPr>
          <p:cNvPr id="2" name="Slide Number Placeholder 1"/>
          <p:cNvSpPr>
            <a:spLocks noGrp="1"/>
          </p:cNvSpPr>
          <p:nvPr>
            <p:ph type="sldNum" sz="quarter" idx="4294967295"/>
          </p:nvPr>
        </p:nvSpPr>
        <p:spPr>
          <a:xfrm>
            <a:off x="6781800" y="6324600"/>
            <a:ext cx="1905000" cy="457200"/>
          </a:xfrm>
          <a:prstGeom prst="rect">
            <a:avLst/>
          </a:prstGeom>
        </p:spPr>
        <p:txBody>
          <a:bodyPr/>
          <a:lstStyle/>
          <a:p>
            <a:fld id="{489264B3-337E-44E0-BC89-34B7688284F5}" type="slidenum">
              <a:rPr lang="en-US" smtClean="0"/>
              <a:pPr/>
              <a:t>16</a:t>
            </a:fld>
            <a:endParaRPr lang="en-US"/>
          </a:p>
        </p:txBody>
      </p:sp>
    </p:spTree>
    <p:extLst>
      <p:ext uri="{BB962C8B-B14F-4D97-AF65-F5344CB8AC3E}">
        <p14:creationId xmlns:p14="http://schemas.microsoft.com/office/powerpoint/2010/main" val="2985583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82" name="Rectangle 2"/>
          <p:cNvSpPr>
            <a:spLocks noGrp="1" noChangeArrowheads="1"/>
          </p:cNvSpPr>
          <p:nvPr>
            <p:ph type="title"/>
          </p:nvPr>
        </p:nvSpPr>
        <p:spPr/>
        <p:txBody>
          <a:bodyPr/>
          <a:lstStyle/>
          <a:p>
            <a:pPr algn="ctr"/>
            <a:r>
              <a:rPr lang="en-US" sz="6000" dirty="0" err="1" smtClean="0"/>
              <a:t>Stuxnet</a:t>
            </a:r>
            <a:r>
              <a:rPr lang="en-US" sz="6000" dirty="0" smtClean="0"/>
              <a:t> Worm</a:t>
            </a:r>
            <a:endParaRPr lang="en-US" sz="6000" dirty="0"/>
          </a:p>
        </p:txBody>
      </p:sp>
      <p:sp>
        <p:nvSpPr>
          <p:cNvPr id="1505283" name="Rectangle 3"/>
          <p:cNvSpPr>
            <a:spLocks noGrp="1" noChangeArrowheads="1"/>
          </p:cNvSpPr>
          <p:nvPr>
            <p:ph type="body" idx="1"/>
          </p:nvPr>
        </p:nvSpPr>
        <p:spPr>
          <a:xfrm>
            <a:off x="838200" y="1828800"/>
            <a:ext cx="7772400" cy="4648200"/>
          </a:xfrm>
        </p:spPr>
        <p:txBody>
          <a:bodyPr/>
          <a:lstStyle/>
          <a:p>
            <a:pPr>
              <a:lnSpc>
                <a:spcPct val="80000"/>
              </a:lnSpc>
            </a:pPr>
            <a:r>
              <a:rPr lang="en-US" dirty="0" smtClean="0"/>
              <a:t>Infiltrated by infected USB flash drives</a:t>
            </a:r>
          </a:p>
          <a:p>
            <a:pPr>
              <a:lnSpc>
                <a:spcPct val="80000"/>
              </a:lnSpc>
            </a:pPr>
            <a:r>
              <a:rPr lang="en-US" dirty="0" err="1" smtClean="0"/>
              <a:t>Stuxnet</a:t>
            </a:r>
            <a:r>
              <a:rPr lang="en-US" dirty="0" smtClean="0"/>
              <a:t> gained </a:t>
            </a:r>
            <a:r>
              <a:rPr lang="en-US" dirty="0"/>
              <a:t>administrative access to other computers </a:t>
            </a:r>
            <a:r>
              <a:rPr lang="en-US" dirty="0" smtClean="0"/>
              <a:t>on network </a:t>
            </a:r>
            <a:r>
              <a:rPr lang="en-US" dirty="0"/>
              <a:t>and then looked for computers running </a:t>
            </a:r>
            <a:r>
              <a:rPr lang="en-US" dirty="0" smtClean="0"/>
              <a:t>control systems</a:t>
            </a:r>
          </a:p>
          <a:p>
            <a:pPr>
              <a:lnSpc>
                <a:spcPct val="80000"/>
              </a:lnSpc>
            </a:pPr>
            <a:r>
              <a:rPr lang="en-US" dirty="0"/>
              <a:t>Exploited default passwords on control systems </a:t>
            </a:r>
            <a:endParaRPr lang="en-US" dirty="0" smtClean="0"/>
          </a:p>
          <a:p>
            <a:pPr>
              <a:lnSpc>
                <a:spcPct val="80000"/>
              </a:lnSpc>
            </a:pPr>
            <a:r>
              <a:rPr lang="en-US" dirty="0" smtClean="0"/>
              <a:t>Reprogramed programmable </a:t>
            </a:r>
            <a:r>
              <a:rPr lang="en-US" dirty="0"/>
              <a:t>logic control (PLC) software to give machinery attached to </a:t>
            </a:r>
            <a:r>
              <a:rPr lang="en-US" dirty="0" smtClean="0"/>
              <a:t>systems </a:t>
            </a:r>
            <a:r>
              <a:rPr lang="en-US" dirty="0"/>
              <a:t>new </a:t>
            </a:r>
            <a:r>
              <a:rPr lang="en-US" dirty="0" smtClean="0"/>
              <a:t>instructions</a:t>
            </a:r>
          </a:p>
        </p:txBody>
      </p:sp>
      <p:sp>
        <p:nvSpPr>
          <p:cNvPr id="2" name="Slide Number Placeholder 1"/>
          <p:cNvSpPr>
            <a:spLocks noGrp="1"/>
          </p:cNvSpPr>
          <p:nvPr>
            <p:ph type="sldNum" sz="quarter" idx="4294967295"/>
          </p:nvPr>
        </p:nvSpPr>
        <p:spPr>
          <a:xfrm>
            <a:off x="6781800" y="6324600"/>
            <a:ext cx="1905000" cy="457200"/>
          </a:xfrm>
          <a:prstGeom prst="rect">
            <a:avLst/>
          </a:prstGeom>
        </p:spPr>
        <p:txBody>
          <a:bodyPr/>
          <a:lstStyle/>
          <a:p>
            <a:fld id="{489264B3-337E-44E0-BC89-34B7688284F5}" type="slidenum">
              <a:rPr lang="en-US" smtClean="0"/>
              <a:pPr/>
              <a:t>17</a:t>
            </a:fld>
            <a:endParaRPr lang="en-US"/>
          </a:p>
        </p:txBody>
      </p:sp>
    </p:spTree>
    <p:extLst>
      <p:ext uri="{BB962C8B-B14F-4D97-AF65-F5344CB8AC3E}">
        <p14:creationId xmlns:p14="http://schemas.microsoft.com/office/powerpoint/2010/main" val="18764771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82" name="Rectangle 2"/>
          <p:cNvSpPr>
            <a:spLocks noGrp="1" noChangeArrowheads="1"/>
          </p:cNvSpPr>
          <p:nvPr>
            <p:ph type="title"/>
          </p:nvPr>
        </p:nvSpPr>
        <p:spPr/>
        <p:txBody>
          <a:bodyPr/>
          <a:lstStyle/>
          <a:p>
            <a:pPr algn="ctr"/>
            <a:r>
              <a:rPr lang="en-US" sz="6000" dirty="0" smtClean="0"/>
              <a:t>Binary Planting</a:t>
            </a:r>
            <a:endParaRPr lang="en-US" sz="6000" dirty="0"/>
          </a:p>
        </p:txBody>
      </p:sp>
      <p:sp>
        <p:nvSpPr>
          <p:cNvPr id="1505283" name="Rectangle 3"/>
          <p:cNvSpPr>
            <a:spLocks noGrp="1" noChangeArrowheads="1"/>
          </p:cNvSpPr>
          <p:nvPr>
            <p:ph type="body" idx="1"/>
          </p:nvPr>
        </p:nvSpPr>
        <p:spPr>
          <a:xfrm>
            <a:off x="914400" y="1981200"/>
            <a:ext cx="7772400" cy="4383087"/>
          </a:xfrm>
        </p:spPr>
        <p:txBody>
          <a:bodyPr/>
          <a:lstStyle/>
          <a:p>
            <a:pPr>
              <a:lnSpc>
                <a:spcPct val="80000"/>
              </a:lnSpc>
            </a:pPr>
            <a:r>
              <a:rPr lang="en-US" dirty="0" smtClean="0"/>
              <a:t>Attacker plants malicious </a:t>
            </a:r>
            <a:r>
              <a:rPr lang="en-US" dirty="0"/>
              <a:t>.EXE or .DLL "binary" on a remote location, such as a network share that the attacker </a:t>
            </a:r>
            <a:r>
              <a:rPr lang="en-US" dirty="0" smtClean="0"/>
              <a:t>controls</a:t>
            </a:r>
          </a:p>
          <a:p>
            <a:pPr>
              <a:lnSpc>
                <a:spcPct val="80000"/>
              </a:lnSpc>
            </a:pPr>
            <a:r>
              <a:rPr lang="en-US" dirty="0" smtClean="0"/>
              <a:t>User tricked </a:t>
            </a:r>
            <a:r>
              <a:rPr lang="en-US" dirty="0"/>
              <a:t>into opening a data file (like a document or .</a:t>
            </a:r>
            <a:r>
              <a:rPr lang="en-US" dirty="0" smtClean="0"/>
              <a:t>MP3) </a:t>
            </a:r>
            <a:r>
              <a:rPr lang="en-US" dirty="0"/>
              <a:t>on that remote location </a:t>
            </a:r>
            <a:r>
              <a:rPr lang="en-US" dirty="0" smtClean="0"/>
              <a:t>so malicious </a:t>
            </a:r>
            <a:r>
              <a:rPr lang="en-US" dirty="0"/>
              <a:t>binary </a:t>
            </a:r>
            <a:r>
              <a:rPr lang="en-US" dirty="0" smtClean="0"/>
              <a:t>launched</a:t>
            </a:r>
          </a:p>
          <a:p>
            <a:pPr>
              <a:lnSpc>
                <a:spcPct val="80000"/>
              </a:lnSpc>
            </a:pPr>
            <a:r>
              <a:rPr lang="en-US" dirty="0" smtClean="0"/>
              <a:t>A </a:t>
            </a:r>
            <a:r>
              <a:rPr lang="en-US" dirty="0"/>
              <a:t>user on Windows XP </a:t>
            </a:r>
            <a:r>
              <a:rPr lang="en-US" dirty="0" smtClean="0"/>
              <a:t>using IE6/7/8 </a:t>
            </a:r>
            <a:r>
              <a:rPr lang="en-US" dirty="0"/>
              <a:t>will not be warned if they click on a link that automatically downloads a malicious DLL </a:t>
            </a:r>
            <a:endParaRPr lang="en-US" dirty="0" smtClean="0"/>
          </a:p>
        </p:txBody>
      </p:sp>
      <p:sp>
        <p:nvSpPr>
          <p:cNvPr id="2" name="Slide Number Placeholder 1"/>
          <p:cNvSpPr>
            <a:spLocks noGrp="1"/>
          </p:cNvSpPr>
          <p:nvPr>
            <p:ph type="sldNum" sz="quarter" idx="4294967295"/>
          </p:nvPr>
        </p:nvSpPr>
        <p:spPr>
          <a:xfrm>
            <a:off x="6781800" y="6324600"/>
            <a:ext cx="1905000" cy="457200"/>
          </a:xfrm>
          <a:prstGeom prst="rect">
            <a:avLst/>
          </a:prstGeom>
        </p:spPr>
        <p:txBody>
          <a:bodyPr/>
          <a:lstStyle/>
          <a:p>
            <a:fld id="{489264B3-337E-44E0-BC89-34B7688284F5}" type="slidenum">
              <a:rPr lang="en-US" smtClean="0"/>
              <a:pPr/>
              <a:t>18</a:t>
            </a:fld>
            <a:endParaRPr lang="en-US"/>
          </a:p>
        </p:txBody>
      </p:sp>
    </p:spTree>
    <p:extLst>
      <p:ext uri="{BB962C8B-B14F-4D97-AF65-F5344CB8AC3E}">
        <p14:creationId xmlns:p14="http://schemas.microsoft.com/office/powerpoint/2010/main" val="1348060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82" name="Rectangle 2"/>
          <p:cNvSpPr>
            <a:spLocks noGrp="1" noChangeArrowheads="1"/>
          </p:cNvSpPr>
          <p:nvPr>
            <p:ph type="title"/>
          </p:nvPr>
        </p:nvSpPr>
        <p:spPr/>
        <p:txBody>
          <a:bodyPr/>
          <a:lstStyle/>
          <a:p>
            <a:pPr algn="ctr"/>
            <a:r>
              <a:rPr lang="en-US" sz="6000" dirty="0" smtClean="0"/>
              <a:t>Binary Planting</a:t>
            </a:r>
            <a:endParaRPr lang="en-US" sz="6000" dirty="0"/>
          </a:p>
        </p:txBody>
      </p:sp>
      <p:sp>
        <p:nvSpPr>
          <p:cNvPr id="1505283" name="Rectangle 3"/>
          <p:cNvSpPr>
            <a:spLocks noGrp="1" noChangeArrowheads="1"/>
          </p:cNvSpPr>
          <p:nvPr>
            <p:ph type="body" idx="1"/>
          </p:nvPr>
        </p:nvSpPr>
        <p:spPr>
          <a:xfrm>
            <a:off x="838200" y="1828800"/>
            <a:ext cx="7772400" cy="4383087"/>
          </a:xfrm>
        </p:spPr>
        <p:txBody>
          <a:bodyPr/>
          <a:lstStyle/>
          <a:p>
            <a:pPr>
              <a:lnSpc>
                <a:spcPct val="80000"/>
              </a:lnSpc>
            </a:pPr>
            <a:r>
              <a:rPr lang="en-US" sz="2800" dirty="0" smtClean="0"/>
              <a:t>Because </a:t>
            </a:r>
            <a:r>
              <a:rPr lang="en-US" sz="2800" dirty="0"/>
              <a:t>many Windows applications don't call DLLs using a full path name </a:t>
            </a:r>
            <a:r>
              <a:rPr lang="en-US" sz="2800" dirty="0" smtClean="0"/>
              <a:t>(</a:t>
            </a:r>
            <a:r>
              <a:rPr lang="en-US" sz="2800" i="1" dirty="0" smtClean="0"/>
              <a:t>C</a:t>
            </a:r>
            <a:r>
              <a:rPr lang="en-US" sz="2800" i="1" dirty="0"/>
              <a:t>:\</a:t>
            </a:r>
            <a:r>
              <a:rPr lang="en-US" sz="2800" i="1" dirty="0" smtClean="0"/>
              <a:t>Windows\Microsoft.NET\Framework\sbs_iehost.dll</a:t>
            </a:r>
            <a:r>
              <a:rPr lang="en-US" sz="2800" dirty="0" smtClean="0"/>
              <a:t>) </a:t>
            </a:r>
            <a:r>
              <a:rPr lang="en-US" sz="2800" dirty="0"/>
              <a:t>but instead </a:t>
            </a:r>
            <a:r>
              <a:rPr lang="en-US" sz="2800" dirty="0" smtClean="0"/>
              <a:t>only use filename (</a:t>
            </a:r>
            <a:r>
              <a:rPr lang="en-US" sz="2800" i="1" dirty="0" smtClean="0"/>
              <a:t>sbs_iehost.dll</a:t>
            </a:r>
            <a:r>
              <a:rPr lang="en-US" sz="2800" dirty="0" smtClean="0"/>
              <a:t>) </a:t>
            </a:r>
            <a:r>
              <a:rPr lang="en-US" sz="2800" dirty="0"/>
              <a:t>the application could load the malicious file with the same filename as a required </a:t>
            </a:r>
            <a:r>
              <a:rPr lang="en-US" sz="2800" dirty="0" smtClean="0"/>
              <a:t>DLL</a:t>
            </a:r>
            <a:endParaRPr lang="en-US" sz="2800" dirty="0"/>
          </a:p>
          <a:p>
            <a:pPr>
              <a:lnSpc>
                <a:spcPct val="80000"/>
              </a:lnSpc>
            </a:pPr>
            <a:r>
              <a:rPr lang="en-US" sz="2800" dirty="0" smtClean="0"/>
              <a:t>Microsoft </a:t>
            </a:r>
            <a:r>
              <a:rPr lang="en-US" sz="2800" dirty="0"/>
              <a:t>said it cannot fix this binary planting problem but that developers of applications must instead fix their own applications.  </a:t>
            </a:r>
            <a:endParaRPr lang="en-US" sz="2800" dirty="0" smtClean="0"/>
          </a:p>
          <a:p>
            <a:pPr>
              <a:lnSpc>
                <a:spcPct val="80000"/>
              </a:lnSpc>
            </a:pPr>
            <a:r>
              <a:rPr lang="en-US" sz="2800" dirty="0" err="1" smtClean="0"/>
              <a:t>Secunia</a:t>
            </a:r>
            <a:r>
              <a:rPr lang="en-US" sz="2800" dirty="0" smtClean="0"/>
              <a:t> has </a:t>
            </a:r>
            <a:r>
              <a:rPr lang="en-US" sz="2800" dirty="0"/>
              <a:t>identified this vulnerability in over 175 widely-used Windows </a:t>
            </a:r>
            <a:r>
              <a:rPr lang="en-US" sz="2800" dirty="0" smtClean="0"/>
              <a:t>applications</a:t>
            </a:r>
          </a:p>
        </p:txBody>
      </p:sp>
      <p:sp>
        <p:nvSpPr>
          <p:cNvPr id="2" name="Slide Number Placeholder 1"/>
          <p:cNvSpPr>
            <a:spLocks noGrp="1"/>
          </p:cNvSpPr>
          <p:nvPr>
            <p:ph type="sldNum" sz="quarter" idx="4294967295"/>
          </p:nvPr>
        </p:nvSpPr>
        <p:spPr>
          <a:xfrm>
            <a:off x="6781800" y="6324600"/>
            <a:ext cx="1905000" cy="457200"/>
          </a:xfrm>
          <a:prstGeom prst="rect">
            <a:avLst/>
          </a:prstGeom>
        </p:spPr>
        <p:txBody>
          <a:bodyPr/>
          <a:lstStyle/>
          <a:p>
            <a:fld id="{489264B3-337E-44E0-BC89-34B7688284F5}" type="slidenum">
              <a:rPr lang="en-US" smtClean="0"/>
              <a:pPr/>
              <a:t>19</a:t>
            </a:fld>
            <a:endParaRPr lang="en-US"/>
          </a:p>
        </p:txBody>
      </p:sp>
    </p:spTree>
    <p:extLst>
      <p:ext uri="{BB962C8B-B14F-4D97-AF65-F5344CB8AC3E}">
        <p14:creationId xmlns:p14="http://schemas.microsoft.com/office/powerpoint/2010/main" val="643906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82" name="Rectangle 2"/>
          <p:cNvSpPr>
            <a:spLocks noGrp="1" noChangeArrowheads="1"/>
          </p:cNvSpPr>
          <p:nvPr>
            <p:ph type="title"/>
          </p:nvPr>
        </p:nvSpPr>
        <p:spPr/>
        <p:txBody>
          <a:bodyPr/>
          <a:lstStyle/>
          <a:p>
            <a:pPr algn="ctr"/>
            <a:r>
              <a:rPr lang="en-US" sz="8800" dirty="0"/>
              <a:t>150,000,000</a:t>
            </a:r>
            <a:r>
              <a:rPr lang="en-US" sz="9600" dirty="0"/>
              <a:t> </a:t>
            </a:r>
          </a:p>
        </p:txBody>
      </p:sp>
      <p:sp>
        <p:nvSpPr>
          <p:cNvPr id="1505283" name="Rectangle 3"/>
          <p:cNvSpPr>
            <a:spLocks noGrp="1" noChangeArrowheads="1"/>
          </p:cNvSpPr>
          <p:nvPr>
            <p:ph type="body" idx="1"/>
          </p:nvPr>
        </p:nvSpPr>
        <p:spPr>
          <a:xfrm>
            <a:off x="1143000" y="2133600"/>
            <a:ext cx="7772400" cy="4383087"/>
          </a:xfrm>
        </p:spPr>
        <p:txBody>
          <a:bodyPr/>
          <a:lstStyle/>
          <a:p>
            <a:pPr marL="609600" indent="-609600">
              <a:lnSpc>
                <a:spcPct val="80000"/>
              </a:lnSpc>
              <a:buFont typeface="Wingdings" pitchFamily="2" charset="2"/>
              <a:buAutoNum type="alphaUcPeriod"/>
            </a:pPr>
            <a:r>
              <a:rPr lang="en-US" sz="4000" dirty="0" smtClean="0"/>
              <a:t>Number of additional cars that Toyota is recalling for accelerator pedal entrapment</a:t>
            </a:r>
            <a:endParaRPr lang="en-US" sz="4000" dirty="0"/>
          </a:p>
          <a:p>
            <a:pPr marL="609600" indent="-609600">
              <a:lnSpc>
                <a:spcPct val="80000"/>
              </a:lnSpc>
              <a:buFont typeface="Wingdings" pitchFamily="2" charset="2"/>
              <a:buAutoNum type="alphaUcPeriod"/>
            </a:pPr>
            <a:r>
              <a:rPr lang="en-US" sz="4000" dirty="0" smtClean="0"/>
              <a:t>How many hits on Charles Barkley’s </a:t>
            </a:r>
            <a:r>
              <a:rPr lang="en-US" sz="4000" i="1" dirty="0" smtClean="0"/>
              <a:t>I May Be Wrong But I Doubt It </a:t>
            </a:r>
            <a:r>
              <a:rPr lang="en-US" sz="4000" dirty="0" smtClean="0"/>
              <a:t>video</a:t>
            </a:r>
            <a:endParaRPr lang="en-US" sz="4000" dirty="0"/>
          </a:p>
          <a:p>
            <a:pPr marL="609600" indent="-609600">
              <a:lnSpc>
                <a:spcPct val="80000"/>
              </a:lnSpc>
              <a:buFont typeface="Wingdings" pitchFamily="2" charset="2"/>
              <a:buAutoNum type="alphaUcPeriod"/>
            </a:pPr>
            <a:r>
              <a:rPr lang="en-US" sz="4000" dirty="0" smtClean="0"/>
              <a:t>Number </a:t>
            </a:r>
            <a:r>
              <a:rPr lang="en-US" sz="4000" dirty="0"/>
              <a:t>of computers remotely controlled by </a:t>
            </a:r>
            <a:r>
              <a:rPr lang="en-US" sz="4000" dirty="0" smtClean="0"/>
              <a:t>attackers</a:t>
            </a:r>
            <a:endParaRPr lang="en-US" sz="4000" dirty="0"/>
          </a:p>
        </p:txBody>
      </p:sp>
      <p:sp>
        <p:nvSpPr>
          <p:cNvPr id="4" name="Slide Number Placeholder 3"/>
          <p:cNvSpPr>
            <a:spLocks noGrp="1"/>
          </p:cNvSpPr>
          <p:nvPr>
            <p:ph type="sldNum" sz="quarter" idx="12"/>
          </p:nvPr>
        </p:nvSpPr>
        <p:spPr/>
        <p:txBody>
          <a:bodyPr/>
          <a:lstStyle/>
          <a:p>
            <a:fld id="{489264B3-337E-44E0-BC89-34B7688284F5}" type="slidenum">
              <a:rPr lang="en-US" smtClean="0"/>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52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052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052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82" name="Rectangle 2"/>
          <p:cNvSpPr>
            <a:spLocks noGrp="1" noChangeArrowheads="1"/>
          </p:cNvSpPr>
          <p:nvPr>
            <p:ph type="title"/>
          </p:nvPr>
        </p:nvSpPr>
        <p:spPr/>
        <p:txBody>
          <a:bodyPr/>
          <a:lstStyle/>
          <a:p>
            <a:pPr algn="ctr"/>
            <a:r>
              <a:rPr lang="en-US" sz="5400" dirty="0" smtClean="0"/>
              <a:t>Common Denominator?</a:t>
            </a:r>
            <a:endParaRPr lang="en-US" sz="4800" dirty="0"/>
          </a:p>
        </p:txBody>
      </p:sp>
      <p:sp>
        <p:nvSpPr>
          <p:cNvPr id="1505283" name="Rectangle 3"/>
          <p:cNvSpPr>
            <a:spLocks noGrp="1" noChangeArrowheads="1"/>
          </p:cNvSpPr>
          <p:nvPr>
            <p:ph type="body" idx="1"/>
          </p:nvPr>
        </p:nvSpPr>
        <p:spPr>
          <a:xfrm>
            <a:off x="838200" y="2057400"/>
            <a:ext cx="7772400" cy="4383087"/>
          </a:xfrm>
        </p:spPr>
        <p:txBody>
          <a:bodyPr/>
          <a:lstStyle/>
          <a:p>
            <a:pPr>
              <a:lnSpc>
                <a:spcPct val="80000"/>
              </a:lnSpc>
            </a:pPr>
            <a:r>
              <a:rPr lang="en-US" sz="6000" dirty="0" smtClean="0"/>
              <a:t>IE Drive-By Download</a:t>
            </a:r>
          </a:p>
          <a:p>
            <a:pPr>
              <a:lnSpc>
                <a:spcPct val="80000"/>
              </a:lnSpc>
            </a:pPr>
            <a:r>
              <a:rPr lang="en-US" sz="6000" dirty="0" err="1" smtClean="0"/>
              <a:t>Stuxnet</a:t>
            </a:r>
            <a:r>
              <a:rPr lang="en-US" sz="6000" dirty="0" smtClean="0"/>
              <a:t> Worm</a:t>
            </a:r>
          </a:p>
          <a:p>
            <a:pPr>
              <a:lnSpc>
                <a:spcPct val="80000"/>
              </a:lnSpc>
            </a:pPr>
            <a:r>
              <a:rPr lang="en-US" sz="6000" dirty="0" smtClean="0"/>
              <a:t>Binary Planting</a:t>
            </a:r>
          </a:p>
          <a:p>
            <a:pPr marL="0" indent="0">
              <a:lnSpc>
                <a:spcPct val="80000"/>
              </a:lnSpc>
              <a:buNone/>
            </a:pPr>
            <a:endParaRPr lang="en-US" sz="3600" dirty="0" smtClean="0"/>
          </a:p>
        </p:txBody>
      </p:sp>
      <p:sp>
        <p:nvSpPr>
          <p:cNvPr id="2" name="Slide Number Placeholder 1"/>
          <p:cNvSpPr>
            <a:spLocks noGrp="1"/>
          </p:cNvSpPr>
          <p:nvPr>
            <p:ph type="sldNum" sz="quarter" idx="4294967295"/>
          </p:nvPr>
        </p:nvSpPr>
        <p:spPr>
          <a:xfrm>
            <a:off x="6781800" y="6324600"/>
            <a:ext cx="1905000" cy="457200"/>
          </a:xfrm>
          <a:prstGeom prst="rect">
            <a:avLst/>
          </a:prstGeom>
        </p:spPr>
        <p:txBody>
          <a:bodyPr/>
          <a:lstStyle/>
          <a:p>
            <a:fld id="{489264B3-337E-44E0-BC89-34B7688284F5}" type="slidenum">
              <a:rPr lang="en-US" smtClean="0"/>
              <a:pPr/>
              <a:t>20</a:t>
            </a:fld>
            <a:endParaRPr lang="en-US"/>
          </a:p>
        </p:txBody>
      </p:sp>
    </p:spTree>
    <p:extLst>
      <p:ext uri="{BB962C8B-B14F-4D97-AF65-F5344CB8AC3E}">
        <p14:creationId xmlns:p14="http://schemas.microsoft.com/office/powerpoint/2010/main" val="4577191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82" name="Rectangle 2"/>
          <p:cNvSpPr>
            <a:spLocks noGrp="1" noChangeArrowheads="1"/>
          </p:cNvSpPr>
          <p:nvPr>
            <p:ph type="title"/>
          </p:nvPr>
        </p:nvSpPr>
        <p:spPr/>
        <p:txBody>
          <a:bodyPr/>
          <a:lstStyle/>
          <a:p>
            <a:pPr algn="ctr"/>
            <a:r>
              <a:rPr lang="en-US" sz="6000" dirty="0" smtClean="0"/>
              <a:t>Common Denominator</a:t>
            </a:r>
            <a:endParaRPr lang="en-US" sz="5400" dirty="0"/>
          </a:p>
        </p:txBody>
      </p:sp>
      <p:sp>
        <p:nvSpPr>
          <p:cNvPr id="1505283" name="Rectangle 3"/>
          <p:cNvSpPr>
            <a:spLocks noGrp="1" noChangeArrowheads="1"/>
          </p:cNvSpPr>
          <p:nvPr>
            <p:ph type="body" idx="1"/>
          </p:nvPr>
        </p:nvSpPr>
        <p:spPr>
          <a:xfrm>
            <a:off x="838200" y="1828800"/>
            <a:ext cx="7772400" cy="4383087"/>
          </a:xfrm>
        </p:spPr>
        <p:txBody>
          <a:bodyPr/>
          <a:lstStyle/>
          <a:p>
            <a:pPr marL="0" indent="0" algn="ctr">
              <a:lnSpc>
                <a:spcPct val="80000"/>
              </a:lnSpc>
              <a:buNone/>
            </a:pPr>
            <a:r>
              <a:rPr lang="en-US" sz="7200" dirty="0" smtClean="0"/>
              <a:t>Attackers combining  technology with user ignorance and confusion</a:t>
            </a:r>
          </a:p>
        </p:txBody>
      </p:sp>
      <p:sp>
        <p:nvSpPr>
          <p:cNvPr id="2" name="Slide Number Placeholder 1"/>
          <p:cNvSpPr>
            <a:spLocks noGrp="1"/>
          </p:cNvSpPr>
          <p:nvPr>
            <p:ph type="sldNum" sz="quarter" idx="4294967295"/>
          </p:nvPr>
        </p:nvSpPr>
        <p:spPr>
          <a:xfrm>
            <a:off x="6781800" y="6324600"/>
            <a:ext cx="1905000" cy="457200"/>
          </a:xfrm>
          <a:prstGeom prst="rect">
            <a:avLst/>
          </a:prstGeom>
        </p:spPr>
        <p:txBody>
          <a:bodyPr/>
          <a:lstStyle/>
          <a:p>
            <a:fld id="{489264B3-337E-44E0-BC89-34B7688284F5}" type="slidenum">
              <a:rPr lang="en-US" smtClean="0"/>
              <a:pPr/>
              <a:t>21</a:t>
            </a:fld>
            <a:endParaRPr lang="en-US"/>
          </a:p>
        </p:txBody>
      </p:sp>
    </p:spTree>
    <p:extLst>
      <p:ext uri="{BB962C8B-B14F-4D97-AF65-F5344CB8AC3E}">
        <p14:creationId xmlns:p14="http://schemas.microsoft.com/office/powerpoint/2010/main" val="110448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528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ChangeArrowheads="1"/>
          </p:cNvSpPr>
          <p:nvPr>
            <p:ph type="title"/>
          </p:nvPr>
        </p:nvSpPr>
        <p:spPr/>
        <p:txBody>
          <a:bodyPr/>
          <a:lstStyle/>
          <a:p>
            <a:pPr algn="ctr"/>
            <a:r>
              <a:rPr lang="en-US" sz="5400" dirty="0"/>
              <a:t>Why Increase </a:t>
            </a:r>
            <a:r>
              <a:rPr lang="en-US" sz="5400" dirty="0" smtClean="0"/>
              <a:t>In Attacks</a:t>
            </a:r>
            <a:endParaRPr lang="en-US" sz="5400" dirty="0"/>
          </a:p>
        </p:txBody>
      </p:sp>
      <p:sp>
        <p:nvSpPr>
          <p:cNvPr id="643075" name="Rectangle 3"/>
          <p:cNvSpPr>
            <a:spLocks noGrp="1" noChangeArrowheads="1"/>
          </p:cNvSpPr>
          <p:nvPr>
            <p:ph type="body" idx="1"/>
          </p:nvPr>
        </p:nvSpPr>
        <p:spPr>
          <a:xfrm>
            <a:off x="685800" y="1905000"/>
            <a:ext cx="7772400" cy="4114800"/>
          </a:xfrm>
        </p:spPr>
        <p:txBody>
          <a:bodyPr/>
          <a:lstStyle/>
          <a:p>
            <a:r>
              <a:rPr lang="en-US" sz="3600" dirty="0"/>
              <a:t>Speed of attacks</a:t>
            </a:r>
          </a:p>
          <a:p>
            <a:r>
              <a:rPr lang="en-US" sz="3600" dirty="0"/>
              <a:t>More sophisticated </a:t>
            </a:r>
            <a:r>
              <a:rPr lang="en-US" sz="3600" dirty="0" smtClean="0"/>
              <a:t>attacks</a:t>
            </a:r>
          </a:p>
          <a:p>
            <a:r>
              <a:rPr lang="en-US" sz="3600" dirty="0" smtClean="0"/>
              <a:t>Simplicity of attack tools</a:t>
            </a:r>
            <a:endParaRPr lang="en-US" sz="3600" dirty="0"/>
          </a:p>
          <a:p>
            <a:r>
              <a:rPr lang="en-US" sz="3600" dirty="0"/>
              <a:t>Faster detection weaknesses</a:t>
            </a:r>
          </a:p>
          <a:p>
            <a:r>
              <a:rPr lang="en-US" sz="3600" dirty="0" smtClean="0"/>
              <a:t>Delays in user patching</a:t>
            </a:r>
          </a:p>
          <a:p>
            <a:r>
              <a:rPr lang="en-US" sz="3600" dirty="0" smtClean="0"/>
              <a:t>Distributed </a:t>
            </a:r>
            <a:r>
              <a:rPr lang="en-US" sz="3600" dirty="0"/>
              <a:t>attacks</a:t>
            </a:r>
          </a:p>
          <a:p>
            <a:r>
              <a:rPr lang="en-US" sz="3600" dirty="0" smtClean="0">
                <a:solidFill>
                  <a:srgbClr val="FF0000"/>
                </a:solidFill>
              </a:rPr>
              <a:t>Exploit user ignorance/confusion</a:t>
            </a:r>
            <a:endParaRPr lang="en-US" sz="3600" dirty="0">
              <a:solidFill>
                <a:srgbClr val="FF0000"/>
              </a:solidFill>
            </a:endParaRPr>
          </a:p>
        </p:txBody>
      </p:sp>
      <p:sp>
        <p:nvSpPr>
          <p:cNvPr id="4" name="Slide Number Placeholder 3"/>
          <p:cNvSpPr>
            <a:spLocks noGrp="1"/>
          </p:cNvSpPr>
          <p:nvPr>
            <p:ph type="sldNum" sz="quarter" idx="12"/>
          </p:nvPr>
        </p:nvSpPr>
        <p:spPr/>
        <p:txBody>
          <a:bodyPr/>
          <a:lstStyle/>
          <a:p>
            <a:fld id="{489264B3-337E-44E0-BC89-34B7688284F5}" type="slidenum">
              <a:rPr lang="en-US" smtClean="0"/>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3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3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43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430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430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0610" name="Rectangle 2"/>
          <p:cNvSpPr>
            <a:spLocks noGrp="1" noChangeArrowheads="1"/>
          </p:cNvSpPr>
          <p:nvPr>
            <p:ph type="title"/>
          </p:nvPr>
        </p:nvSpPr>
        <p:spPr/>
        <p:txBody>
          <a:bodyPr/>
          <a:lstStyle/>
          <a:p>
            <a:pPr algn="ctr"/>
            <a:r>
              <a:rPr lang="en-US" sz="6000" i="1" dirty="0" smtClean="0"/>
              <a:t>“Ignorance”</a:t>
            </a:r>
            <a:endParaRPr lang="en-US" sz="6000" i="1" dirty="0"/>
          </a:p>
        </p:txBody>
      </p:sp>
      <p:sp>
        <p:nvSpPr>
          <p:cNvPr id="1220611" name="Rectangle 3"/>
          <p:cNvSpPr>
            <a:spLocks noGrp="1" noChangeArrowheads="1"/>
          </p:cNvSpPr>
          <p:nvPr>
            <p:ph type="body" idx="1"/>
          </p:nvPr>
        </p:nvSpPr>
        <p:spPr>
          <a:xfrm>
            <a:off x="609600" y="1828800"/>
            <a:ext cx="7772400" cy="4876800"/>
          </a:xfrm>
        </p:spPr>
        <p:txBody>
          <a:bodyPr/>
          <a:lstStyle/>
          <a:p>
            <a:r>
              <a:rPr lang="en-US" sz="2400" u="sng" dirty="0" smtClean="0"/>
              <a:t>Definition</a:t>
            </a:r>
            <a:r>
              <a:rPr lang="en-US" sz="2400" dirty="0" smtClean="0"/>
              <a:t>: Unintelligence</a:t>
            </a:r>
            <a:r>
              <a:rPr lang="en-US" sz="2400" dirty="0"/>
              <a:t>, inexperience  </a:t>
            </a:r>
          </a:p>
          <a:p>
            <a:r>
              <a:rPr lang="en-US" sz="2400" u="sng" dirty="0"/>
              <a:t>Synonyms</a:t>
            </a:r>
            <a:r>
              <a:rPr lang="en-US" sz="2400" dirty="0"/>
              <a:t>:  </a:t>
            </a:r>
            <a:r>
              <a:rPr lang="en-US" sz="2400" dirty="0" smtClean="0"/>
              <a:t>Benightedness</a:t>
            </a:r>
            <a:r>
              <a:rPr lang="en-US" sz="2400" dirty="0"/>
              <a:t>, bewilderment, blindness, callowness, crudeness, darkness, denseness, disregard, dumbness, empty-headedness, </a:t>
            </a:r>
            <a:r>
              <a:rPr lang="en-US" sz="2400" dirty="0" smtClean="0"/>
              <a:t>fog, </a:t>
            </a:r>
            <a:r>
              <a:rPr lang="en-US" sz="2400" dirty="0"/>
              <a:t>half-knowledge, illiteracy, incapacity, incomprehension, innocence</a:t>
            </a:r>
            <a:r>
              <a:rPr lang="en-US" sz="2400" dirty="0" smtClean="0"/>
              <a:t>,, </a:t>
            </a:r>
            <a:r>
              <a:rPr lang="en-US" sz="2400" dirty="0"/>
              <a:t>insensitivity, lack of education, mental incapacity, naiveté, nescience, oblivion, obtuseness, </a:t>
            </a:r>
            <a:r>
              <a:rPr lang="en-US" sz="2400" dirty="0" smtClean="0"/>
              <a:t>philistinism, shallowness</a:t>
            </a:r>
            <a:r>
              <a:rPr lang="en-US" sz="2400" dirty="0"/>
              <a:t>, simplicity, unawareness, unconsciousness, uncouthness, </a:t>
            </a:r>
            <a:r>
              <a:rPr lang="en-US" sz="2400" dirty="0" err="1"/>
              <a:t>unenlightenment</a:t>
            </a:r>
            <a:r>
              <a:rPr lang="en-US" sz="2400" dirty="0"/>
              <a:t>, unfamiliarity, </a:t>
            </a:r>
            <a:r>
              <a:rPr lang="en-US" sz="2400" dirty="0" err="1"/>
              <a:t>unscholarliness</a:t>
            </a:r>
            <a:r>
              <a:rPr lang="en-US" sz="2400" dirty="0"/>
              <a:t>, vagueness  </a:t>
            </a:r>
          </a:p>
          <a:p>
            <a:r>
              <a:rPr lang="en-US" sz="2400" u="sng" dirty="0"/>
              <a:t>Antonyms</a:t>
            </a:r>
            <a:r>
              <a:rPr lang="en-US" sz="2400" dirty="0"/>
              <a:t>:  competence, cultivation, education, experience, intelligence, knowledge, </a:t>
            </a:r>
            <a:r>
              <a:rPr lang="en-US" sz="2400" dirty="0" smtClean="0"/>
              <a:t>literacy</a:t>
            </a:r>
            <a:r>
              <a:rPr lang="en-US" sz="2400" dirty="0"/>
              <a:t>, talent, wisdom </a:t>
            </a:r>
            <a:endParaRPr lang="en-US" dirty="0" smtClean="0"/>
          </a:p>
        </p:txBody>
      </p:sp>
      <p:sp>
        <p:nvSpPr>
          <p:cNvPr id="4" name="Slide Number Placeholder 3"/>
          <p:cNvSpPr>
            <a:spLocks noGrp="1"/>
          </p:cNvSpPr>
          <p:nvPr>
            <p:ph type="sldNum" sz="quarter" idx="12"/>
          </p:nvPr>
        </p:nvSpPr>
        <p:spPr/>
        <p:txBody>
          <a:bodyPr/>
          <a:lstStyle/>
          <a:p>
            <a:fld id="{489264B3-337E-44E0-BC89-34B7688284F5}"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p:cNvSpPr>
            <a:spLocks noGrp="1" noChangeArrowheads="1"/>
          </p:cNvSpPr>
          <p:nvPr>
            <p:ph type="title"/>
          </p:nvPr>
        </p:nvSpPr>
        <p:spPr/>
        <p:txBody>
          <a:bodyPr/>
          <a:lstStyle/>
          <a:p>
            <a:pPr algn="ctr"/>
            <a:r>
              <a:rPr lang="en-US" sz="6000" dirty="0"/>
              <a:t>User Confusion</a:t>
            </a:r>
          </a:p>
        </p:txBody>
      </p:sp>
      <p:sp>
        <p:nvSpPr>
          <p:cNvPr id="645123" name="Rectangle 3"/>
          <p:cNvSpPr>
            <a:spLocks noGrp="1" noChangeArrowheads="1"/>
          </p:cNvSpPr>
          <p:nvPr>
            <p:ph type="body" idx="1"/>
          </p:nvPr>
        </p:nvSpPr>
        <p:spPr>
          <a:xfrm>
            <a:off x="685800" y="1981200"/>
            <a:ext cx="7772400" cy="4114800"/>
          </a:xfrm>
        </p:spPr>
        <p:txBody>
          <a:bodyPr/>
          <a:lstStyle/>
          <a:p>
            <a:r>
              <a:rPr lang="en-US" sz="3600" dirty="0"/>
              <a:t>Confusion over different </a:t>
            </a:r>
            <a:r>
              <a:rPr lang="en-US" sz="3600" dirty="0">
                <a:solidFill>
                  <a:srgbClr val="FF0000"/>
                </a:solidFill>
              </a:rPr>
              <a:t>attacks</a:t>
            </a:r>
            <a:r>
              <a:rPr lang="en-US" sz="3600" dirty="0"/>
              <a:t>: </a:t>
            </a:r>
            <a:r>
              <a:rPr lang="en-US" sz="3600" dirty="0" smtClean="0"/>
              <a:t>Worm </a:t>
            </a:r>
            <a:r>
              <a:rPr lang="en-US" sz="3600" dirty="0"/>
              <a:t>or virus? </a:t>
            </a:r>
            <a:r>
              <a:rPr lang="en-US" sz="3600" dirty="0" smtClean="0"/>
              <a:t>Adware </a:t>
            </a:r>
            <a:r>
              <a:rPr lang="en-US" sz="3600" dirty="0"/>
              <a:t>or spyware</a:t>
            </a:r>
            <a:r>
              <a:rPr lang="en-US" sz="3600" dirty="0" smtClean="0"/>
              <a:t>? </a:t>
            </a:r>
            <a:r>
              <a:rPr lang="en-US" sz="3600" dirty="0" err="1" smtClean="0"/>
              <a:t>Rootkit</a:t>
            </a:r>
            <a:r>
              <a:rPr lang="en-US" sz="3600" dirty="0" smtClean="0"/>
              <a:t> or Trojan?</a:t>
            </a:r>
            <a:endParaRPr lang="en-US" sz="3600" dirty="0"/>
          </a:p>
          <a:p>
            <a:r>
              <a:rPr lang="en-US" sz="3600" dirty="0"/>
              <a:t>Confusion over different </a:t>
            </a:r>
            <a:r>
              <a:rPr lang="en-US" sz="3600" dirty="0">
                <a:solidFill>
                  <a:srgbClr val="FF0000"/>
                </a:solidFill>
              </a:rPr>
              <a:t>defenses</a:t>
            </a:r>
            <a:r>
              <a:rPr lang="en-US" sz="3600" dirty="0"/>
              <a:t>: </a:t>
            </a:r>
            <a:r>
              <a:rPr lang="en-US" sz="3600" dirty="0" smtClean="0"/>
              <a:t>Antivirus? Firewall? Patches?</a:t>
            </a:r>
            <a:endParaRPr lang="en-US" sz="3600" dirty="0"/>
          </a:p>
          <a:p>
            <a:r>
              <a:rPr lang="en-US" sz="3600" dirty="0" smtClean="0"/>
              <a:t>Users asked to make security decisions and perform </a:t>
            </a:r>
            <a:r>
              <a:rPr lang="en-US" sz="3600" dirty="0"/>
              <a:t>technical </a:t>
            </a:r>
            <a:r>
              <a:rPr lang="en-US" sz="3600" dirty="0" smtClean="0"/>
              <a:t>procedures</a:t>
            </a:r>
            <a:endParaRPr lang="en-US" sz="3600" i="1" dirty="0"/>
          </a:p>
        </p:txBody>
      </p:sp>
      <p:sp>
        <p:nvSpPr>
          <p:cNvPr id="4" name="Slide Number Placeholder 3"/>
          <p:cNvSpPr>
            <a:spLocks noGrp="1"/>
          </p:cNvSpPr>
          <p:nvPr>
            <p:ph type="sldNum" sz="quarter" idx="12"/>
          </p:nvPr>
        </p:nvSpPr>
        <p:spPr/>
        <p:txBody>
          <a:bodyPr/>
          <a:lstStyle/>
          <a:p>
            <a:fld id="{489264B3-337E-44E0-BC89-34B7688284F5}"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0610" name="Rectangle 2"/>
          <p:cNvSpPr>
            <a:spLocks noGrp="1" noChangeArrowheads="1"/>
          </p:cNvSpPr>
          <p:nvPr>
            <p:ph type="title"/>
          </p:nvPr>
        </p:nvSpPr>
        <p:spPr/>
        <p:txBody>
          <a:bodyPr/>
          <a:lstStyle/>
          <a:p>
            <a:pPr algn="ctr"/>
            <a:r>
              <a:rPr lang="en-US" sz="6000" dirty="0"/>
              <a:t>User Confusion</a:t>
            </a:r>
          </a:p>
        </p:txBody>
      </p:sp>
      <p:sp>
        <p:nvSpPr>
          <p:cNvPr id="1220611" name="Rectangle 3"/>
          <p:cNvSpPr>
            <a:spLocks noGrp="1" noChangeArrowheads="1"/>
          </p:cNvSpPr>
          <p:nvPr>
            <p:ph type="body" idx="1"/>
          </p:nvPr>
        </p:nvSpPr>
        <p:spPr>
          <a:xfrm>
            <a:off x="685800" y="1905000"/>
            <a:ext cx="7772400" cy="4114800"/>
          </a:xfrm>
        </p:spPr>
        <p:txBody>
          <a:bodyPr/>
          <a:lstStyle/>
          <a:p>
            <a:r>
              <a:rPr lang="en-US" sz="4000" i="1" dirty="0" smtClean="0"/>
              <a:t>Will you grant permission </a:t>
            </a:r>
            <a:r>
              <a:rPr lang="en-US" sz="4000" i="1" dirty="0"/>
              <a:t>to open </a:t>
            </a:r>
            <a:r>
              <a:rPr lang="en-US" sz="4000" i="1" dirty="0" smtClean="0"/>
              <a:t>this port</a:t>
            </a:r>
            <a:r>
              <a:rPr lang="en-US" sz="4000" i="1" dirty="0"/>
              <a:t>?</a:t>
            </a:r>
          </a:p>
          <a:p>
            <a:r>
              <a:rPr lang="en-US" sz="4000" i="1" dirty="0" smtClean="0"/>
              <a:t>Is it safe to </a:t>
            </a:r>
            <a:r>
              <a:rPr lang="en-US" sz="4000" i="1" dirty="0" err="1" smtClean="0"/>
              <a:t>unquarantine</a:t>
            </a:r>
            <a:r>
              <a:rPr lang="en-US" sz="4000" i="1" dirty="0" smtClean="0"/>
              <a:t> this attachment</a:t>
            </a:r>
            <a:r>
              <a:rPr lang="en-US" sz="4000" i="1" dirty="0"/>
              <a:t>?</a:t>
            </a:r>
          </a:p>
          <a:p>
            <a:r>
              <a:rPr lang="en-US" sz="4000" i="1" dirty="0" smtClean="0"/>
              <a:t>May I install this add-in?</a:t>
            </a:r>
            <a:endParaRPr lang="en-US" sz="4000" i="1" dirty="0"/>
          </a:p>
        </p:txBody>
      </p:sp>
      <p:sp>
        <p:nvSpPr>
          <p:cNvPr id="4" name="Slide Number Placeholder 3"/>
          <p:cNvSpPr>
            <a:spLocks noGrp="1"/>
          </p:cNvSpPr>
          <p:nvPr>
            <p:ph type="sldNum" sz="quarter" idx="12"/>
          </p:nvPr>
        </p:nvSpPr>
        <p:spPr/>
        <p:txBody>
          <a:bodyPr/>
          <a:lstStyle/>
          <a:p>
            <a:fld id="{489264B3-337E-44E0-BC89-34B7688284F5}" type="slidenum">
              <a:rPr lang="en-US" smtClean="0"/>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0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06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06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0610" name="Rectangle 2"/>
          <p:cNvSpPr>
            <a:spLocks noGrp="1" noChangeArrowheads="1"/>
          </p:cNvSpPr>
          <p:nvPr>
            <p:ph type="title"/>
          </p:nvPr>
        </p:nvSpPr>
        <p:spPr/>
        <p:txBody>
          <a:bodyPr/>
          <a:lstStyle/>
          <a:p>
            <a:pPr algn="ctr"/>
            <a:r>
              <a:rPr lang="en-US" sz="6000" dirty="0"/>
              <a:t>User Confusion</a:t>
            </a:r>
          </a:p>
        </p:txBody>
      </p:sp>
      <p:sp>
        <p:nvSpPr>
          <p:cNvPr id="1220611" name="Rectangle 3"/>
          <p:cNvSpPr>
            <a:spLocks noGrp="1" noChangeArrowheads="1"/>
          </p:cNvSpPr>
          <p:nvPr>
            <p:ph type="body" idx="1"/>
          </p:nvPr>
        </p:nvSpPr>
        <p:spPr>
          <a:xfrm>
            <a:off x="609600" y="1752600"/>
            <a:ext cx="7772400" cy="4114800"/>
          </a:xfrm>
        </p:spPr>
        <p:txBody>
          <a:bodyPr/>
          <a:lstStyle/>
          <a:p>
            <a:r>
              <a:rPr lang="en-US" sz="2800" dirty="0" smtClean="0"/>
              <a:t>88% use their home computer for online banking, stock trading, reviewing personal medical information, and storing financial information, health records, and resumes</a:t>
            </a:r>
          </a:p>
          <a:p>
            <a:r>
              <a:rPr lang="en-US" sz="2800" dirty="0" smtClean="0"/>
              <a:t>98% agree important to be able to know risk level of a web site before visiting it (</a:t>
            </a:r>
            <a:r>
              <a:rPr lang="en-US" sz="2800" dirty="0" smtClean="0">
                <a:solidFill>
                  <a:srgbClr val="FF0000"/>
                </a:solidFill>
              </a:rPr>
              <a:t>But 64% admit don’t know how to</a:t>
            </a:r>
            <a:r>
              <a:rPr lang="en-US" sz="2800" dirty="0" smtClean="0"/>
              <a:t>)</a:t>
            </a:r>
          </a:p>
          <a:p>
            <a:r>
              <a:rPr lang="en-US" sz="2800" dirty="0" smtClean="0"/>
              <a:t>92% think that their anti-virus software is up to date (</a:t>
            </a:r>
            <a:r>
              <a:rPr lang="en-US" sz="2800" dirty="0" smtClean="0">
                <a:solidFill>
                  <a:srgbClr val="FF0000"/>
                </a:solidFill>
              </a:rPr>
              <a:t>But only 51% have current anti-virus software that been updated within last 7 days</a:t>
            </a:r>
            <a:r>
              <a:rPr lang="en-US" sz="2800" dirty="0" smtClean="0"/>
              <a:t>)</a:t>
            </a:r>
          </a:p>
        </p:txBody>
      </p:sp>
      <p:sp>
        <p:nvSpPr>
          <p:cNvPr id="4" name="Slide Number Placeholder 3"/>
          <p:cNvSpPr>
            <a:spLocks noGrp="1"/>
          </p:cNvSpPr>
          <p:nvPr>
            <p:ph type="sldNum" sz="quarter" idx="12"/>
          </p:nvPr>
        </p:nvSpPr>
        <p:spPr/>
        <p:txBody>
          <a:bodyPr/>
          <a:lstStyle/>
          <a:p>
            <a:fld id="{489264B3-337E-44E0-BC89-34B7688284F5}" type="slidenum">
              <a:rPr lang="en-US" smtClean="0"/>
              <a:pPr/>
              <a:t>26</a:t>
            </a:fld>
            <a:endParaRPr lang="en-US"/>
          </a:p>
        </p:txBody>
      </p:sp>
    </p:spTree>
    <p:extLst>
      <p:ext uri="{BB962C8B-B14F-4D97-AF65-F5344CB8AC3E}">
        <p14:creationId xmlns:p14="http://schemas.microsoft.com/office/powerpoint/2010/main" val="38427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0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06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06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0610" name="Rectangle 2"/>
          <p:cNvSpPr>
            <a:spLocks noGrp="1" noChangeArrowheads="1"/>
          </p:cNvSpPr>
          <p:nvPr>
            <p:ph type="title"/>
          </p:nvPr>
        </p:nvSpPr>
        <p:spPr/>
        <p:txBody>
          <a:bodyPr/>
          <a:lstStyle/>
          <a:p>
            <a:pPr algn="ctr"/>
            <a:r>
              <a:rPr lang="en-US" sz="6000" dirty="0"/>
              <a:t>User Confusion</a:t>
            </a:r>
          </a:p>
        </p:txBody>
      </p:sp>
      <p:sp>
        <p:nvSpPr>
          <p:cNvPr id="1220611" name="Rectangle 3"/>
          <p:cNvSpPr>
            <a:spLocks noGrp="1" noChangeArrowheads="1"/>
          </p:cNvSpPr>
          <p:nvPr>
            <p:ph type="body" idx="1"/>
          </p:nvPr>
        </p:nvSpPr>
        <p:spPr>
          <a:xfrm>
            <a:off x="609600" y="1676400"/>
            <a:ext cx="7772400" cy="4800600"/>
          </a:xfrm>
        </p:spPr>
        <p:txBody>
          <a:bodyPr/>
          <a:lstStyle/>
          <a:p>
            <a:r>
              <a:rPr lang="en-US" dirty="0" smtClean="0"/>
              <a:t>44% don’t understand firewalls</a:t>
            </a:r>
          </a:p>
          <a:p>
            <a:r>
              <a:rPr lang="en-US" dirty="0" smtClean="0"/>
              <a:t>25% have </a:t>
            </a:r>
            <a:r>
              <a:rPr lang="en-US" dirty="0" smtClean="0">
                <a:solidFill>
                  <a:srgbClr val="FF0000"/>
                </a:solidFill>
              </a:rPr>
              <a:t>not even heard </a:t>
            </a:r>
            <a:r>
              <a:rPr lang="en-US" dirty="0" smtClean="0"/>
              <a:t>of the term “phishing”, only 13% can accurately define it  </a:t>
            </a:r>
          </a:p>
          <a:p>
            <a:r>
              <a:rPr lang="en-US" dirty="0" smtClean="0"/>
              <a:t>22% have anti-spyware software installed, an enabled firewall, and anti-virus protection that has been updated </a:t>
            </a:r>
            <a:r>
              <a:rPr lang="en-US" dirty="0" smtClean="0">
                <a:solidFill>
                  <a:srgbClr val="FF0000"/>
                </a:solidFill>
              </a:rPr>
              <a:t>within last 7 days</a:t>
            </a:r>
          </a:p>
        </p:txBody>
      </p:sp>
      <p:sp>
        <p:nvSpPr>
          <p:cNvPr id="4" name="Slide Number Placeholder 3"/>
          <p:cNvSpPr>
            <a:spLocks noGrp="1"/>
          </p:cNvSpPr>
          <p:nvPr>
            <p:ph type="sldNum" sz="quarter" idx="12"/>
          </p:nvPr>
        </p:nvSpPr>
        <p:spPr/>
        <p:txBody>
          <a:bodyPr/>
          <a:lstStyle/>
          <a:p>
            <a:fld id="{489264B3-337E-44E0-BC89-34B7688284F5}" type="slidenum">
              <a:rPr lang="en-US" smtClean="0"/>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0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06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06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0610" name="Rectangle 2"/>
          <p:cNvSpPr>
            <a:spLocks noGrp="1" noChangeArrowheads="1"/>
          </p:cNvSpPr>
          <p:nvPr>
            <p:ph type="title"/>
          </p:nvPr>
        </p:nvSpPr>
        <p:spPr/>
        <p:txBody>
          <a:bodyPr/>
          <a:lstStyle/>
          <a:p>
            <a:pPr algn="ctr"/>
            <a:r>
              <a:rPr lang="en-US" sz="6000" dirty="0" smtClean="0"/>
              <a:t>User Misconceptions</a:t>
            </a:r>
            <a:endParaRPr lang="en-US" sz="6000" dirty="0"/>
          </a:p>
        </p:txBody>
      </p:sp>
      <p:sp>
        <p:nvSpPr>
          <p:cNvPr id="1220611" name="Rectangle 3"/>
          <p:cNvSpPr>
            <a:spLocks noGrp="1" noChangeArrowheads="1"/>
          </p:cNvSpPr>
          <p:nvPr>
            <p:ph type="body" idx="1"/>
          </p:nvPr>
        </p:nvSpPr>
        <p:spPr>
          <a:xfrm>
            <a:off x="609600" y="1676400"/>
            <a:ext cx="7772400" cy="4114800"/>
          </a:xfrm>
        </p:spPr>
        <p:txBody>
          <a:bodyPr/>
          <a:lstStyle/>
          <a:p>
            <a:r>
              <a:rPr lang="en-US" sz="4000" i="1" dirty="0" smtClean="0"/>
              <a:t>I don’t have anything on my computer they want</a:t>
            </a:r>
          </a:p>
          <a:p>
            <a:r>
              <a:rPr lang="en-US" sz="4000" i="1" dirty="0" smtClean="0"/>
              <a:t>I have antivirus software so I’m protected</a:t>
            </a:r>
          </a:p>
          <a:p>
            <a:r>
              <a:rPr lang="en-US" sz="4000" i="1" dirty="0" smtClean="0"/>
              <a:t>My IT person takes care of security here at work</a:t>
            </a:r>
          </a:p>
          <a:p>
            <a:r>
              <a:rPr lang="en-US" sz="4000" i="1" dirty="0" smtClean="0"/>
              <a:t>My Apple computers is safe</a:t>
            </a:r>
          </a:p>
        </p:txBody>
      </p:sp>
      <p:sp>
        <p:nvSpPr>
          <p:cNvPr id="4" name="Slide Number Placeholder 3"/>
          <p:cNvSpPr>
            <a:spLocks noGrp="1"/>
          </p:cNvSpPr>
          <p:nvPr>
            <p:ph type="sldNum" sz="quarter" idx="12"/>
          </p:nvPr>
        </p:nvSpPr>
        <p:spPr/>
        <p:txBody>
          <a:bodyPr/>
          <a:lstStyle/>
          <a:p>
            <a:fld id="{489264B3-337E-44E0-BC89-34B7688284F5}" type="slidenum">
              <a:rPr lang="en-US" smtClean="0"/>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0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06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06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06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2"/>
          <p:cNvSpPr>
            <a:spLocks noGrp="1" noChangeArrowheads="1"/>
          </p:cNvSpPr>
          <p:nvPr>
            <p:ph type="title"/>
          </p:nvPr>
        </p:nvSpPr>
        <p:spPr/>
        <p:txBody>
          <a:bodyPr/>
          <a:lstStyle/>
          <a:p>
            <a:pPr algn="ctr"/>
            <a:r>
              <a:rPr lang="en-US" sz="6000" dirty="0" smtClean="0"/>
              <a:t>Calls for Vigilance</a:t>
            </a:r>
            <a:endParaRPr lang="en-US" sz="6000" dirty="0"/>
          </a:p>
        </p:txBody>
      </p:sp>
      <p:sp>
        <p:nvSpPr>
          <p:cNvPr id="860163" name="Rectangle 3"/>
          <p:cNvSpPr>
            <a:spLocks noGrp="1" noChangeArrowheads="1"/>
          </p:cNvSpPr>
          <p:nvPr>
            <p:ph type="body" idx="1"/>
          </p:nvPr>
        </p:nvSpPr>
        <p:spPr/>
        <p:txBody>
          <a:bodyPr/>
          <a:lstStyle/>
          <a:p>
            <a:r>
              <a:rPr lang="en-US" sz="2800" i="1" dirty="0" smtClean="0"/>
              <a:t>“Securing </a:t>
            </a:r>
            <a:r>
              <a:rPr lang="en-US" sz="2800" i="1" u="sng" dirty="0" smtClean="0"/>
              <a:t>your home computer </a:t>
            </a:r>
            <a:r>
              <a:rPr lang="en-US" sz="2800" i="1" dirty="0" smtClean="0"/>
              <a:t>helps you and your family, and it also helps your nation . . . by reducing the risk to our financial system from theft, and to our nation from having your computer infected and then used as a tool to attack other computers”</a:t>
            </a:r>
          </a:p>
          <a:p>
            <a:endParaRPr lang="en-US" sz="2800" i="1" dirty="0" smtClean="0"/>
          </a:p>
          <a:p>
            <a:pPr algn="r">
              <a:buNone/>
            </a:pPr>
            <a:r>
              <a:rPr lang="en-US" sz="2800" dirty="0" smtClean="0"/>
              <a:t>Janet Napolitano</a:t>
            </a:r>
          </a:p>
          <a:p>
            <a:pPr algn="r">
              <a:buNone/>
            </a:pPr>
            <a:r>
              <a:rPr lang="en-US" sz="2800" dirty="0" smtClean="0"/>
              <a:t>Department Homeland Security</a:t>
            </a:r>
            <a:endParaRPr lang="en-US" sz="2800" dirty="0"/>
          </a:p>
        </p:txBody>
      </p:sp>
      <p:sp>
        <p:nvSpPr>
          <p:cNvPr id="4" name="Slide Number Placeholder 3"/>
          <p:cNvSpPr>
            <a:spLocks noGrp="1"/>
          </p:cNvSpPr>
          <p:nvPr>
            <p:ph type="sldNum" sz="quarter" idx="12"/>
          </p:nvPr>
        </p:nvSpPr>
        <p:spPr/>
        <p:txBody>
          <a:bodyPr/>
          <a:lstStyle/>
          <a:p>
            <a:fld id="{489264B3-337E-44E0-BC89-34B7688284F5}" type="slidenum">
              <a:rPr lang="en-US" smtClean="0"/>
              <a:pPr/>
              <a:t>29</a:t>
            </a:fld>
            <a:endParaRPr lang="en-US"/>
          </a:p>
        </p:txBody>
      </p:sp>
    </p:spTree>
    <p:extLst>
      <p:ext uri="{BB962C8B-B14F-4D97-AF65-F5344CB8AC3E}">
        <p14:creationId xmlns:p14="http://schemas.microsoft.com/office/powerpoint/2010/main" val="75160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533400" y="609600"/>
            <a:ext cx="8229600" cy="838200"/>
          </a:xfrm>
        </p:spPr>
        <p:txBody>
          <a:bodyPr/>
          <a:lstStyle/>
          <a:p>
            <a:pPr algn="ctr" eaLnBrk="1" hangingPunct="1"/>
            <a:r>
              <a:rPr lang="en-US" sz="8000" dirty="0" smtClean="0"/>
              <a:t>214 </a:t>
            </a:r>
          </a:p>
        </p:txBody>
      </p:sp>
      <p:sp>
        <p:nvSpPr>
          <p:cNvPr id="4100" name="Rectangle 3"/>
          <p:cNvSpPr>
            <a:spLocks noGrp="1" noChangeArrowheads="1"/>
          </p:cNvSpPr>
          <p:nvPr>
            <p:ph type="body" idx="1"/>
          </p:nvPr>
        </p:nvSpPr>
        <p:spPr>
          <a:xfrm>
            <a:off x="1066800" y="1905000"/>
            <a:ext cx="7772400" cy="4383087"/>
          </a:xfrm>
        </p:spPr>
        <p:txBody>
          <a:bodyPr/>
          <a:lstStyle/>
          <a:p>
            <a:pPr marL="609600" indent="-609600">
              <a:lnSpc>
                <a:spcPct val="90000"/>
              </a:lnSpc>
              <a:buFont typeface="Wingdings" pitchFamily="2" charset="2"/>
              <a:buAutoNum type="alphaUcPeriod"/>
            </a:pPr>
            <a:r>
              <a:rPr lang="en-US" sz="4000" dirty="0" smtClean="0"/>
              <a:t>The number of violations found by the NCCA against the University of Tennessee </a:t>
            </a:r>
          </a:p>
          <a:p>
            <a:pPr marL="609600" indent="-609600" eaLnBrk="1" hangingPunct="1">
              <a:lnSpc>
                <a:spcPct val="90000"/>
              </a:lnSpc>
              <a:buFont typeface="Wingdings" pitchFamily="2" charset="2"/>
              <a:buAutoNum type="alphaUcPeriod"/>
            </a:pPr>
            <a:r>
              <a:rPr lang="en-US" sz="4000" dirty="0" smtClean="0"/>
              <a:t>How many mouse clicks are needed to navigate the Course Technology Web site</a:t>
            </a:r>
            <a:endParaRPr lang="en-US" sz="4000" dirty="0" smtClean="0"/>
          </a:p>
          <a:p>
            <a:pPr marL="609600" indent="-609600" eaLnBrk="1" hangingPunct="1">
              <a:lnSpc>
                <a:spcPct val="90000"/>
              </a:lnSpc>
              <a:buFont typeface="Wingdings" pitchFamily="2" charset="2"/>
              <a:buAutoNum type="alphaUcPeriod"/>
            </a:pPr>
            <a:r>
              <a:rPr lang="en-US" sz="4000" dirty="0" smtClean="0"/>
              <a:t>Number of Apple security patches released in 3 weeks</a:t>
            </a:r>
          </a:p>
        </p:txBody>
      </p:sp>
      <p:sp>
        <p:nvSpPr>
          <p:cNvPr id="4" name="Slide Number Placeholder 3"/>
          <p:cNvSpPr>
            <a:spLocks noGrp="1"/>
          </p:cNvSpPr>
          <p:nvPr>
            <p:ph type="sldNum" sz="quarter" idx="4294967295"/>
          </p:nvPr>
        </p:nvSpPr>
        <p:spPr>
          <a:xfrm>
            <a:off x="6781800" y="6324600"/>
            <a:ext cx="1905000" cy="457200"/>
          </a:xfrm>
          <a:prstGeom prst="rect">
            <a:avLst/>
          </a:prstGeom>
        </p:spPr>
        <p:txBody>
          <a:bodyPr/>
          <a:lstStyle/>
          <a:p>
            <a:fld id="{489264B3-337E-44E0-BC89-34B7688284F5}" type="slidenum">
              <a:rPr lang="en-US" smtClean="0"/>
              <a:pPr/>
              <a:t>3</a:t>
            </a:fld>
            <a:endParaRPr lang="en-US" dirty="0"/>
          </a:p>
        </p:txBody>
      </p:sp>
    </p:spTree>
    <p:extLst>
      <p:ext uri="{BB962C8B-B14F-4D97-AF65-F5344CB8AC3E}">
        <p14:creationId xmlns:p14="http://schemas.microsoft.com/office/powerpoint/2010/main" val="184978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2"/>
          <p:cNvSpPr>
            <a:spLocks noGrp="1" noChangeArrowheads="1"/>
          </p:cNvSpPr>
          <p:nvPr>
            <p:ph type="title"/>
          </p:nvPr>
        </p:nvSpPr>
        <p:spPr/>
        <p:txBody>
          <a:bodyPr/>
          <a:lstStyle/>
          <a:p>
            <a:pPr algn="ctr"/>
            <a:r>
              <a:rPr lang="en-US" sz="6600" dirty="0" smtClean="0"/>
              <a:t>Calls for Training </a:t>
            </a:r>
            <a:endParaRPr lang="en-US" sz="6600" dirty="0"/>
          </a:p>
        </p:txBody>
      </p:sp>
      <p:sp>
        <p:nvSpPr>
          <p:cNvPr id="860163" name="Rectangle 3"/>
          <p:cNvSpPr>
            <a:spLocks noGrp="1" noChangeArrowheads="1"/>
          </p:cNvSpPr>
          <p:nvPr>
            <p:ph type="body" idx="1"/>
          </p:nvPr>
        </p:nvSpPr>
        <p:spPr>
          <a:xfrm>
            <a:off x="457200" y="1752600"/>
            <a:ext cx="8229600" cy="4525963"/>
          </a:xfrm>
        </p:spPr>
        <p:txBody>
          <a:bodyPr/>
          <a:lstStyle/>
          <a:p>
            <a:r>
              <a:rPr lang="en-US" sz="2800" dirty="0" smtClean="0"/>
              <a:t>National Strategy to Secure Cyberspace (NSSC) document, created by U.S. President’s National Infrastructure Advisory Council, calls for comprehensive national security awareness program to empower all Americans, including the general population, “to secure their own parts of cyberspace”</a:t>
            </a:r>
          </a:p>
          <a:p>
            <a:r>
              <a:rPr lang="en-US" sz="2800" dirty="0" smtClean="0"/>
              <a:t>Department of Homeland Security, through the NSSC, calls upon home users to help the nation secure cyberspace “by securing their own connections to it”</a:t>
            </a:r>
            <a:endParaRPr lang="en-US" sz="2800" dirty="0"/>
          </a:p>
        </p:txBody>
      </p:sp>
      <p:sp>
        <p:nvSpPr>
          <p:cNvPr id="4" name="Slide Number Placeholder 3"/>
          <p:cNvSpPr>
            <a:spLocks noGrp="1"/>
          </p:cNvSpPr>
          <p:nvPr>
            <p:ph type="sldNum" sz="quarter" idx="12"/>
          </p:nvPr>
        </p:nvSpPr>
        <p:spPr/>
        <p:txBody>
          <a:bodyPr/>
          <a:lstStyle/>
          <a:p>
            <a:fld id="{489264B3-337E-44E0-BC89-34B7688284F5}" type="slidenum">
              <a:rPr lang="en-US" smtClean="0"/>
              <a:pPr/>
              <a:t>30</a:t>
            </a:fld>
            <a:endParaRPr lang="en-US"/>
          </a:p>
        </p:txBody>
      </p:sp>
    </p:spTree>
    <p:extLst>
      <p:ext uri="{BB962C8B-B14F-4D97-AF65-F5344CB8AC3E}">
        <p14:creationId xmlns:p14="http://schemas.microsoft.com/office/powerpoint/2010/main" val="12385601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2"/>
          <p:cNvSpPr>
            <a:spLocks noGrp="1" noChangeArrowheads="1"/>
          </p:cNvSpPr>
          <p:nvPr>
            <p:ph type="title"/>
          </p:nvPr>
        </p:nvSpPr>
        <p:spPr/>
        <p:txBody>
          <a:bodyPr/>
          <a:lstStyle/>
          <a:p>
            <a:pPr algn="ctr"/>
            <a:r>
              <a:rPr lang="en-US" sz="6600" dirty="0" smtClean="0"/>
              <a:t>Calls for Training </a:t>
            </a:r>
            <a:endParaRPr lang="en-US" sz="6600" dirty="0"/>
          </a:p>
        </p:txBody>
      </p:sp>
      <p:sp>
        <p:nvSpPr>
          <p:cNvPr id="860163" name="Rectangle 3"/>
          <p:cNvSpPr>
            <a:spLocks noGrp="1" noChangeArrowheads="1"/>
          </p:cNvSpPr>
          <p:nvPr>
            <p:ph type="body" idx="1"/>
          </p:nvPr>
        </p:nvSpPr>
        <p:spPr/>
        <p:txBody>
          <a:bodyPr/>
          <a:lstStyle/>
          <a:p>
            <a:r>
              <a:rPr lang="en-US" sz="2400" dirty="0" smtClean="0"/>
              <a:t>Action and Recommendation 3-4 of NSSC calls upon colleges and universities to model user awareness programs and materials </a:t>
            </a:r>
          </a:p>
          <a:p>
            <a:r>
              <a:rPr lang="en-US" sz="2400" dirty="0" smtClean="0"/>
              <a:t>Colloquium for Information Systems Security Education (CISSE), International Federation of Information Processing Working Group 11.8 on Information Security Education (IFIP WISE), and Workshop on Education in Computer Security (WECS) all involved in security training in schools</a:t>
            </a:r>
          </a:p>
          <a:p>
            <a:r>
              <a:rPr lang="en-US" sz="2400" dirty="0" smtClean="0"/>
              <a:t>Bipartisan </a:t>
            </a:r>
            <a:r>
              <a:rPr lang="en-US" sz="2400" dirty="0" err="1"/>
              <a:t>Cybersecurity</a:t>
            </a:r>
            <a:r>
              <a:rPr lang="en-US" sz="2400" dirty="0"/>
              <a:t> Enhancement Act would fund more </a:t>
            </a:r>
            <a:r>
              <a:rPr lang="en-US" sz="2400" dirty="0" err="1" smtClean="0"/>
              <a:t>cybersecurity</a:t>
            </a:r>
            <a:r>
              <a:rPr lang="en-US" sz="2400" dirty="0" smtClean="0"/>
              <a:t> </a:t>
            </a:r>
            <a:r>
              <a:rPr lang="en-US" sz="2400" dirty="0"/>
              <a:t>research, awareness and </a:t>
            </a:r>
            <a:r>
              <a:rPr lang="en-US" sz="2400" dirty="0" smtClean="0"/>
              <a:t>education (Feb 20 2011)</a:t>
            </a:r>
          </a:p>
        </p:txBody>
      </p:sp>
      <p:sp>
        <p:nvSpPr>
          <p:cNvPr id="4" name="Slide Number Placeholder 3"/>
          <p:cNvSpPr>
            <a:spLocks noGrp="1"/>
          </p:cNvSpPr>
          <p:nvPr>
            <p:ph type="sldNum" sz="quarter" idx="12"/>
          </p:nvPr>
        </p:nvSpPr>
        <p:spPr/>
        <p:txBody>
          <a:bodyPr/>
          <a:lstStyle/>
          <a:p>
            <a:fld id="{489264B3-337E-44E0-BC89-34B7688284F5}" type="slidenum">
              <a:rPr lang="en-US" smtClean="0"/>
              <a:pPr/>
              <a:t>31</a:t>
            </a:fld>
            <a:endParaRPr lang="en-US"/>
          </a:p>
        </p:txBody>
      </p:sp>
    </p:spTree>
    <p:extLst>
      <p:ext uri="{BB962C8B-B14F-4D97-AF65-F5344CB8AC3E}">
        <p14:creationId xmlns:p14="http://schemas.microsoft.com/office/powerpoint/2010/main" val="37437221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2"/>
          <p:cNvSpPr>
            <a:spLocks noGrp="1" noChangeArrowheads="1"/>
          </p:cNvSpPr>
          <p:nvPr>
            <p:ph type="title"/>
          </p:nvPr>
        </p:nvSpPr>
        <p:spPr/>
        <p:txBody>
          <a:bodyPr/>
          <a:lstStyle/>
          <a:p>
            <a:pPr algn="ctr"/>
            <a:r>
              <a:rPr lang="en-US" sz="6600" dirty="0" smtClean="0"/>
              <a:t>Calls for Training </a:t>
            </a:r>
            <a:endParaRPr lang="en-US" sz="6600" dirty="0"/>
          </a:p>
        </p:txBody>
      </p:sp>
      <p:sp>
        <p:nvSpPr>
          <p:cNvPr id="860163" name="Rectangle 3"/>
          <p:cNvSpPr>
            <a:spLocks noGrp="1" noChangeArrowheads="1"/>
          </p:cNvSpPr>
          <p:nvPr>
            <p:ph type="body" idx="1"/>
          </p:nvPr>
        </p:nvSpPr>
        <p:spPr/>
        <p:txBody>
          <a:bodyPr/>
          <a:lstStyle/>
          <a:p>
            <a:r>
              <a:rPr lang="en-US" sz="1800" dirty="0" smtClean="0"/>
              <a:t>Researchers state that institutions of higher education (IHEs) should be responsible for providing security awareness instruction, including Crowley (2003), </a:t>
            </a:r>
            <a:r>
              <a:rPr lang="en-US" sz="1800" dirty="0" err="1" smtClean="0"/>
              <a:t>Mangus</a:t>
            </a:r>
            <a:r>
              <a:rPr lang="en-US" sz="1800" dirty="0" smtClean="0"/>
              <a:t> (2002), Null (2004), Tobin and Ware (2005), Valentine (2005), Werner (2005), and Yang (2001)</a:t>
            </a:r>
          </a:p>
          <a:p>
            <a:r>
              <a:rPr lang="en-US" sz="1800" dirty="0" smtClean="0"/>
              <a:t>Security instruction and training important not only to meet current demands of securing systems but also to prepare students for employment in their respective fields</a:t>
            </a:r>
          </a:p>
          <a:p>
            <a:r>
              <a:rPr lang="en-US" sz="1800" dirty="0" smtClean="0"/>
              <a:t>Location of security awareness instruction and training in a college curriculum should not be isolated in upper-level courses for IT majors, according to Tobin and Ware (2005), Werner (2005), and others</a:t>
            </a:r>
          </a:p>
          <a:p>
            <a:r>
              <a:rPr lang="en-US" sz="1800" dirty="0" smtClean="0"/>
              <a:t>Instruction should be taught to all graduates as a “security awareness” course (Valentine, 2005) along with integrating it across through the curriculum (Yang, 2001)</a:t>
            </a:r>
          </a:p>
          <a:p>
            <a:r>
              <a:rPr lang="en-US" sz="1800" dirty="0" smtClean="0"/>
              <a:t>Long (1999) advocated that security instruction should begin as early as kindergarten</a:t>
            </a:r>
          </a:p>
          <a:p>
            <a:endParaRPr lang="en-US" sz="2800" dirty="0"/>
          </a:p>
        </p:txBody>
      </p:sp>
      <p:sp>
        <p:nvSpPr>
          <p:cNvPr id="4" name="Slide Number Placeholder 3"/>
          <p:cNvSpPr>
            <a:spLocks noGrp="1"/>
          </p:cNvSpPr>
          <p:nvPr>
            <p:ph type="sldNum" sz="quarter" idx="12"/>
          </p:nvPr>
        </p:nvSpPr>
        <p:spPr/>
        <p:txBody>
          <a:bodyPr/>
          <a:lstStyle/>
          <a:p>
            <a:fld id="{489264B3-337E-44E0-BC89-34B7688284F5}" type="slidenum">
              <a:rPr lang="en-US" smtClean="0"/>
              <a:pPr/>
              <a:t>32</a:t>
            </a:fld>
            <a:endParaRPr lang="en-US"/>
          </a:p>
        </p:txBody>
      </p:sp>
    </p:spTree>
    <p:extLst>
      <p:ext uri="{BB962C8B-B14F-4D97-AF65-F5344CB8AC3E}">
        <p14:creationId xmlns:p14="http://schemas.microsoft.com/office/powerpoint/2010/main" val="8134761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p:cNvSpPr>
            <a:spLocks noGrp="1" noChangeArrowheads="1"/>
          </p:cNvSpPr>
          <p:nvPr>
            <p:ph type="title"/>
          </p:nvPr>
        </p:nvSpPr>
        <p:spPr>
          <a:xfrm>
            <a:off x="1318306" y="609600"/>
            <a:ext cx="7793037" cy="769938"/>
          </a:xfrm>
        </p:spPr>
        <p:txBody>
          <a:bodyPr/>
          <a:lstStyle/>
          <a:p>
            <a:pPr algn="ctr"/>
            <a:r>
              <a:rPr lang="en-US" dirty="0"/>
              <a:t>Security </a:t>
            </a:r>
            <a:r>
              <a:rPr lang="en-US" dirty="0" smtClean="0"/>
              <a:t>Education In Schools</a:t>
            </a:r>
            <a:endParaRPr lang="en-US" dirty="0"/>
          </a:p>
        </p:txBody>
      </p:sp>
      <p:sp>
        <p:nvSpPr>
          <p:cNvPr id="646147" name="Rectangle 3"/>
          <p:cNvSpPr>
            <a:spLocks noGrp="1" noChangeArrowheads="1"/>
          </p:cNvSpPr>
          <p:nvPr>
            <p:ph type="body" idx="1"/>
          </p:nvPr>
        </p:nvSpPr>
        <p:spPr>
          <a:xfrm>
            <a:off x="990600" y="1981200"/>
            <a:ext cx="7772400" cy="4611687"/>
          </a:xfrm>
        </p:spPr>
        <p:txBody>
          <a:bodyPr/>
          <a:lstStyle/>
          <a:p>
            <a:r>
              <a:rPr lang="en-US" sz="3600" dirty="0" smtClean="0"/>
              <a:t>Teach network security to computer majors</a:t>
            </a:r>
          </a:p>
          <a:p>
            <a:r>
              <a:rPr lang="en-US" sz="3600" dirty="0" smtClean="0"/>
              <a:t>Brief </a:t>
            </a:r>
            <a:r>
              <a:rPr lang="en-US" sz="3600" dirty="0"/>
              <a:t>coverage of security in </a:t>
            </a:r>
            <a:r>
              <a:rPr lang="en-US" sz="3600" i="1" dirty="0" smtClean="0"/>
              <a:t>Introduction </a:t>
            </a:r>
            <a:r>
              <a:rPr lang="en-US" sz="3600" i="1" dirty="0"/>
              <a:t>to </a:t>
            </a:r>
            <a:r>
              <a:rPr lang="en-US" sz="3600" i="1" dirty="0" smtClean="0"/>
              <a:t>Computers</a:t>
            </a:r>
            <a:r>
              <a:rPr lang="en-US" sz="3600" dirty="0" smtClean="0"/>
              <a:t> </a:t>
            </a:r>
            <a:r>
              <a:rPr lang="en-US" sz="3600" dirty="0"/>
              <a:t>courses where teach definitions </a:t>
            </a:r>
          </a:p>
          <a:p>
            <a:r>
              <a:rPr lang="en-US" sz="3600" dirty="0" smtClean="0"/>
              <a:t>Yet leaving </a:t>
            </a:r>
            <a:r>
              <a:rPr lang="en-US" sz="3600" dirty="0"/>
              <a:t>out </a:t>
            </a:r>
            <a:r>
              <a:rPr lang="en-US" sz="3600" dirty="0">
                <a:solidFill>
                  <a:srgbClr val="FF0000"/>
                </a:solidFill>
              </a:rPr>
              <a:t>practical security </a:t>
            </a:r>
            <a:r>
              <a:rPr lang="en-US" sz="3600" dirty="0" smtClean="0">
                <a:solidFill>
                  <a:srgbClr val="FF0000"/>
                </a:solidFill>
              </a:rPr>
              <a:t>awareness</a:t>
            </a:r>
            <a:r>
              <a:rPr lang="en-US" sz="3600" i="1" dirty="0" smtClean="0">
                <a:solidFill>
                  <a:srgbClr val="FF0000"/>
                </a:solidFill>
              </a:rPr>
              <a:t> </a:t>
            </a:r>
            <a:r>
              <a:rPr lang="en-US" sz="3600" dirty="0" smtClean="0">
                <a:solidFill>
                  <a:srgbClr val="FF0000"/>
                </a:solidFill>
              </a:rPr>
              <a:t>for all students</a:t>
            </a:r>
            <a:endParaRPr lang="en-US" sz="3600" dirty="0">
              <a:solidFill>
                <a:srgbClr val="FF0000"/>
              </a:solidFill>
            </a:endParaRPr>
          </a:p>
        </p:txBody>
      </p:sp>
      <p:sp>
        <p:nvSpPr>
          <p:cNvPr id="4" name="Slide Number Placeholder 3"/>
          <p:cNvSpPr>
            <a:spLocks noGrp="1"/>
          </p:cNvSpPr>
          <p:nvPr>
            <p:ph type="sldNum" sz="quarter" idx="12"/>
          </p:nvPr>
        </p:nvSpPr>
        <p:spPr/>
        <p:txBody>
          <a:bodyPr/>
          <a:lstStyle/>
          <a:p>
            <a:fld id="{489264B3-337E-44E0-BC89-34B7688284F5}" type="slidenum">
              <a:rPr lang="en-US" smtClean="0"/>
              <a:pPr/>
              <a:t>33</a:t>
            </a:fld>
            <a:endParaRPr lang="en-US"/>
          </a:p>
        </p:txBody>
      </p:sp>
    </p:spTree>
    <p:extLst>
      <p:ext uri="{BB962C8B-B14F-4D97-AF65-F5344CB8AC3E}">
        <p14:creationId xmlns:p14="http://schemas.microsoft.com/office/powerpoint/2010/main" val="20784391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Grp="1" noChangeArrowheads="1"/>
          </p:cNvSpPr>
          <p:nvPr>
            <p:ph type="title"/>
          </p:nvPr>
        </p:nvSpPr>
        <p:spPr/>
        <p:txBody>
          <a:bodyPr/>
          <a:lstStyle/>
          <a:p>
            <a:pPr algn="ctr"/>
            <a:r>
              <a:rPr lang="en-US" dirty="0" smtClean="0"/>
              <a:t>Security Education Challenge</a:t>
            </a:r>
            <a:endParaRPr lang="en-US" dirty="0"/>
          </a:p>
        </p:txBody>
      </p:sp>
      <p:sp>
        <p:nvSpPr>
          <p:cNvPr id="699395" name="Rectangle 3"/>
          <p:cNvSpPr>
            <a:spLocks noGrp="1" noChangeArrowheads="1"/>
          </p:cNvSpPr>
          <p:nvPr>
            <p:ph type="body" idx="1"/>
          </p:nvPr>
        </p:nvSpPr>
        <p:spPr/>
        <p:txBody>
          <a:bodyPr/>
          <a:lstStyle/>
          <a:p>
            <a:r>
              <a:rPr lang="en-US" dirty="0"/>
              <a:t>Need educate </a:t>
            </a:r>
            <a:r>
              <a:rPr lang="en-US" dirty="0">
                <a:solidFill>
                  <a:srgbClr val="FF0000"/>
                </a:solidFill>
              </a:rPr>
              <a:t>all</a:t>
            </a:r>
            <a:r>
              <a:rPr lang="en-US" dirty="0"/>
              <a:t> students about </a:t>
            </a:r>
            <a:r>
              <a:rPr lang="en-US" i="1" dirty="0">
                <a:solidFill>
                  <a:srgbClr val="FF0000"/>
                </a:solidFill>
              </a:rPr>
              <a:t>practical </a:t>
            </a:r>
            <a:r>
              <a:rPr lang="en-US" dirty="0"/>
              <a:t>computer </a:t>
            </a:r>
            <a:r>
              <a:rPr lang="en-US" dirty="0" smtClean="0"/>
              <a:t>security awareness </a:t>
            </a:r>
            <a:endParaRPr lang="en-US" dirty="0"/>
          </a:p>
          <a:p>
            <a:r>
              <a:rPr lang="en-US" i="1" dirty="0" smtClean="0"/>
              <a:t>Security Literacy</a:t>
            </a:r>
            <a:r>
              <a:rPr lang="en-US" i="1" dirty="0"/>
              <a:t> </a:t>
            </a:r>
            <a:r>
              <a:rPr lang="en-US" i="1" dirty="0" smtClean="0"/>
              <a:t>-</a:t>
            </a:r>
            <a:r>
              <a:rPr lang="en-US" dirty="0" smtClean="0"/>
              <a:t> </a:t>
            </a:r>
            <a:r>
              <a:rPr lang="en-US" dirty="0"/>
              <a:t>Why and how to make personal </a:t>
            </a:r>
            <a:r>
              <a:rPr lang="en-US" dirty="0" smtClean="0"/>
              <a:t>computers secure </a:t>
            </a:r>
            <a:endParaRPr lang="en-US" dirty="0"/>
          </a:p>
          <a:p>
            <a:r>
              <a:rPr lang="en-US" i="1" dirty="0"/>
              <a:t>“</a:t>
            </a:r>
            <a:r>
              <a:rPr lang="en-US" b="1" i="1" dirty="0"/>
              <a:t>Users should be as fluent with security literacy as with Office or e-mail</a:t>
            </a:r>
            <a:r>
              <a:rPr lang="en-US" b="1" i="1" dirty="0" smtClean="0"/>
              <a:t>”</a:t>
            </a:r>
            <a:endParaRPr lang="en-US" b="1" i="1" dirty="0"/>
          </a:p>
        </p:txBody>
      </p:sp>
    </p:spTree>
    <p:extLst>
      <p:ext uri="{BB962C8B-B14F-4D97-AF65-F5344CB8AC3E}">
        <p14:creationId xmlns:p14="http://schemas.microsoft.com/office/powerpoint/2010/main" val="5398705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0706" name="Rectangle 2"/>
          <p:cNvSpPr>
            <a:spLocks noGrp="1" noChangeArrowheads="1"/>
          </p:cNvSpPr>
          <p:nvPr>
            <p:ph type="title"/>
          </p:nvPr>
        </p:nvSpPr>
        <p:spPr/>
        <p:txBody>
          <a:bodyPr/>
          <a:lstStyle/>
          <a:p>
            <a:pPr algn="ctr"/>
            <a:r>
              <a:rPr lang="en-US" sz="7200" dirty="0" smtClean="0"/>
              <a:t>Objections</a:t>
            </a:r>
            <a:endParaRPr lang="en-US" sz="7200" dirty="0"/>
          </a:p>
        </p:txBody>
      </p:sp>
      <p:sp>
        <p:nvSpPr>
          <p:cNvPr id="1480707" name="Rectangle 3"/>
          <p:cNvSpPr>
            <a:spLocks noGrp="1" noChangeArrowheads="1"/>
          </p:cNvSpPr>
          <p:nvPr>
            <p:ph type="body" idx="1"/>
          </p:nvPr>
        </p:nvSpPr>
        <p:spPr>
          <a:xfrm>
            <a:off x="533400" y="2133600"/>
            <a:ext cx="7772400" cy="4383087"/>
          </a:xfrm>
        </p:spPr>
        <p:txBody>
          <a:bodyPr/>
          <a:lstStyle/>
          <a:p>
            <a:r>
              <a:rPr lang="en-US" sz="6600" i="1" dirty="0" smtClean="0"/>
              <a:t>Students don’t care about security</a:t>
            </a:r>
          </a:p>
          <a:p>
            <a:r>
              <a:rPr lang="en-US" sz="6600" i="1" dirty="0" smtClean="0"/>
              <a:t>I’m not a security expert to teach it</a:t>
            </a:r>
            <a:endParaRPr lang="en-US" sz="6600" i="1" dirty="0"/>
          </a:p>
        </p:txBody>
      </p:sp>
      <p:sp>
        <p:nvSpPr>
          <p:cNvPr id="4" name="Slide Number Placeholder 3"/>
          <p:cNvSpPr>
            <a:spLocks noGrp="1"/>
          </p:cNvSpPr>
          <p:nvPr>
            <p:ph type="sldNum" sz="quarter" idx="12"/>
          </p:nvPr>
        </p:nvSpPr>
        <p:spPr/>
        <p:txBody>
          <a:bodyPr/>
          <a:lstStyle/>
          <a:p>
            <a:fld id="{489264B3-337E-44E0-BC89-34B7688284F5}" type="slidenum">
              <a:rPr lang="en-US" smtClean="0"/>
              <a:pPr/>
              <a:t>35</a:t>
            </a:fld>
            <a:endParaRPr lang="en-US"/>
          </a:p>
        </p:txBody>
      </p:sp>
    </p:spTree>
    <p:extLst>
      <p:ext uri="{BB962C8B-B14F-4D97-AF65-F5344CB8AC3E}">
        <p14:creationId xmlns:p14="http://schemas.microsoft.com/office/powerpoint/2010/main" val="38596451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pPr algn="ctr" eaLnBrk="1" hangingPunct="1">
              <a:defRPr/>
            </a:pPr>
            <a:r>
              <a:rPr lang="en-US" sz="6600" dirty="0" smtClean="0"/>
              <a:t>Recent Study</a:t>
            </a:r>
          </a:p>
        </p:txBody>
      </p:sp>
      <p:sp>
        <p:nvSpPr>
          <p:cNvPr id="25603" name="Rectangle 3"/>
          <p:cNvSpPr>
            <a:spLocks noGrp="1" noChangeArrowheads="1"/>
          </p:cNvSpPr>
          <p:nvPr>
            <p:ph type="body" idx="1"/>
          </p:nvPr>
        </p:nvSpPr>
        <p:spPr>
          <a:xfrm>
            <a:off x="1182688" y="2017712"/>
            <a:ext cx="7772400" cy="4383087"/>
          </a:xfrm>
        </p:spPr>
        <p:txBody>
          <a:bodyPr/>
          <a:lstStyle/>
          <a:p>
            <a:pPr marL="0" indent="0" eaLnBrk="1" hangingPunct="1">
              <a:defRPr/>
            </a:pPr>
            <a:r>
              <a:rPr lang="en-US" sz="2400" dirty="0" smtClean="0"/>
              <a:t> </a:t>
            </a:r>
            <a:r>
              <a:rPr lang="en-US" sz="2800" dirty="0" smtClean="0"/>
              <a:t>Surveyed 679 students a university and community college</a:t>
            </a:r>
          </a:p>
          <a:p>
            <a:pPr marL="0" indent="0" eaLnBrk="1" hangingPunct="1">
              <a:defRPr/>
            </a:pPr>
            <a:r>
              <a:rPr lang="en-US" sz="2800" dirty="0"/>
              <a:t> </a:t>
            </a:r>
            <a:r>
              <a:rPr lang="en-US" sz="2800" dirty="0" smtClean="0"/>
              <a:t>First day of </a:t>
            </a:r>
            <a:r>
              <a:rPr lang="en-US" sz="2800" i="1" dirty="0" smtClean="0"/>
              <a:t>Introduction to Computers </a:t>
            </a:r>
            <a:r>
              <a:rPr lang="en-US" sz="2800" dirty="0" smtClean="0"/>
              <a:t>class</a:t>
            </a:r>
          </a:p>
          <a:p>
            <a:pPr marL="0" indent="0" eaLnBrk="1" hangingPunct="1">
              <a:defRPr/>
            </a:pPr>
            <a:r>
              <a:rPr lang="en-US" sz="2800" dirty="0"/>
              <a:t> </a:t>
            </a:r>
            <a:r>
              <a:rPr lang="en-US" sz="2800" dirty="0" smtClean="0"/>
              <a:t>Students had received no instruction about security in class</a:t>
            </a:r>
          </a:p>
          <a:p>
            <a:pPr marL="0" indent="0" eaLnBrk="1" hangingPunct="1">
              <a:defRPr/>
            </a:pPr>
            <a:r>
              <a:rPr lang="en-US" sz="2800" dirty="0"/>
              <a:t> </a:t>
            </a:r>
            <a:r>
              <a:rPr lang="en-US" sz="2800" dirty="0" smtClean="0"/>
              <a:t>Students had no previous computer courses at the school</a:t>
            </a:r>
          </a:p>
          <a:p>
            <a:pPr marL="0" indent="0" eaLnBrk="1" hangingPunct="1">
              <a:defRPr/>
            </a:pPr>
            <a:r>
              <a:rPr lang="en-US" sz="2800" dirty="0"/>
              <a:t> </a:t>
            </a:r>
            <a:r>
              <a:rPr lang="en-US" sz="2800" dirty="0" smtClean="0"/>
              <a:t>Asked if specific security items were important to them</a:t>
            </a:r>
          </a:p>
        </p:txBody>
      </p:sp>
      <p:sp>
        <p:nvSpPr>
          <p:cNvPr id="5" name="Slide Number Placeholder 4"/>
          <p:cNvSpPr>
            <a:spLocks noGrp="1"/>
          </p:cNvSpPr>
          <p:nvPr>
            <p:ph type="sldNum" sz="quarter" idx="12"/>
          </p:nvPr>
        </p:nvSpPr>
        <p:spPr/>
        <p:txBody>
          <a:bodyPr/>
          <a:lstStyle/>
          <a:p>
            <a:pPr>
              <a:defRPr/>
            </a:pPr>
            <a:fld id="{AB187C06-AF85-4949-AC42-090FB8983F7D}" type="slidenum">
              <a:rPr lang="en-US" smtClean="0"/>
              <a:pPr>
                <a:defRPr/>
              </a:pPr>
              <a:t>36</a:t>
            </a:fld>
            <a:endParaRPr lang="en-US" dirty="0"/>
          </a:p>
        </p:txBody>
      </p:sp>
    </p:spTree>
    <p:extLst>
      <p:ext uri="{BB962C8B-B14F-4D97-AF65-F5344CB8AC3E}">
        <p14:creationId xmlns:p14="http://schemas.microsoft.com/office/powerpoint/2010/main" val="16092642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pPr algn="ctr" eaLnBrk="1" hangingPunct="1">
              <a:defRPr/>
            </a:pPr>
            <a:r>
              <a:rPr lang="en-US" sz="6600" dirty="0" smtClean="0"/>
              <a:t>Recent Study</a:t>
            </a:r>
          </a:p>
        </p:txBody>
      </p:sp>
      <p:sp>
        <p:nvSpPr>
          <p:cNvPr id="25603" name="Rectangle 3"/>
          <p:cNvSpPr>
            <a:spLocks noGrp="1" noChangeArrowheads="1"/>
          </p:cNvSpPr>
          <p:nvPr>
            <p:ph type="body" idx="1"/>
          </p:nvPr>
        </p:nvSpPr>
        <p:spPr>
          <a:xfrm>
            <a:off x="1182688" y="2017712"/>
            <a:ext cx="7772400" cy="4383087"/>
          </a:xfrm>
        </p:spPr>
        <p:txBody>
          <a:bodyPr/>
          <a:lstStyle/>
          <a:p>
            <a:pPr marL="0" indent="0" eaLnBrk="1" hangingPunct="1">
              <a:buNone/>
              <a:defRPr/>
            </a:pPr>
            <a:endParaRPr lang="en-US" sz="2800" dirty="0" smtClean="0"/>
          </a:p>
        </p:txBody>
      </p:sp>
      <p:sp>
        <p:nvSpPr>
          <p:cNvPr id="5" name="Slide Number Placeholder 4"/>
          <p:cNvSpPr>
            <a:spLocks noGrp="1"/>
          </p:cNvSpPr>
          <p:nvPr>
            <p:ph type="sldNum" sz="quarter" idx="12"/>
          </p:nvPr>
        </p:nvSpPr>
        <p:spPr/>
        <p:txBody>
          <a:bodyPr/>
          <a:lstStyle/>
          <a:p>
            <a:pPr>
              <a:defRPr/>
            </a:pPr>
            <a:fld id="{AB187C06-AF85-4949-AC42-090FB8983F7D}" type="slidenum">
              <a:rPr lang="en-US" smtClean="0"/>
              <a:pPr>
                <a:defRPr/>
              </a:pPr>
              <a:t>37</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81200"/>
            <a:ext cx="9144000" cy="3181930"/>
          </a:xfrm>
          <a:prstGeom prst="rect">
            <a:avLst/>
          </a:prstGeom>
        </p:spPr>
      </p:pic>
    </p:spTree>
    <p:extLst>
      <p:ext uri="{BB962C8B-B14F-4D97-AF65-F5344CB8AC3E}">
        <p14:creationId xmlns:p14="http://schemas.microsoft.com/office/powerpoint/2010/main" val="124108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pPr algn="ctr" eaLnBrk="1" hangingPunct="1">
              <a:defRPr/>
            </a:pPr>
            <a:r>
              <a:rPr lang="en-US" sz="6600" dirty="0" smtClean="0"/>
              <a:t>Anti-virus Software?</a:t>
            </a:r>
          </a:p>
        </p:txBody>
      </p:sp>
      <p:sp>
        <p:nvSpPr>
          <p:cNvPr id="25603" name="Rectangle 3"/>
          <p:cNvSpPr>
            <a:spLocks noGrp="1" noChangeArrowheads="1"/>
          </p:cNvSpPr>
          <p:nvPr>
            <p:ph type="body" idx="1"/>
          </p:nvPr>
        </p:nvSpPr>
        <p:spPr>
          <a:xfrm>
            <a:off x="1182688" y="2017712"/>
            <a:ext cx="7772400" cy="4383087"/>
          </a:xfrm>
        </p:spPr>
        <p:txBody>
          <a:bodyPr/>
          <a:lstStyle/>
          <a:p>
            <a:pPr marL="0" indent="0" eaLnBrk="1" hangingPunct="1">
              <a:buNone/>
              <a:defRPr/>
            </a:pPr>
            <a:endParaRPr lang="en-US" sz="2800" dirty="0" smtClean="0"/>
          </a:p>
        </p:txBody>
      </p:sp>
      <p:sp>
        <p:nvSpPr>
          <p:cNvPr id="5" name="Slide Number Placeholder 4"/>
          <p:cNvSpPr>
            <a:spLocks noGrp="1"/>
          </p:cNvSpPr>
          <p:nvPr>
            <p:ph type="sldNum" sz="quarter" idx="12"/>
          </p:nvPr>
        </p:nvSpPr>
        <p:spPr/>
        <p:txBody>
          <a:bodyPr/>
          <a:lstStyle/>
          <a:p>
            <a:pPr>
              <a:defRPr/>
            </a:pPr>
            <a:fld id="{AB187C06-AF85-4949-AC42-090FB8983F7D}" type="slidenum">
              <a:rPr lang="en-US" smtClean="0"/>
              <a:pPr>
                <a:defRPr/>
              </a:pPr>
              <a:t>38</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369" y="1752600"/>
            <a:ext cx="8368831" cy="50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13443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pPr algn="ctr" eaLnBrk="1" hangingPunct="1">
              <a:defRPr/>
            </a:pPr>
            <a:r>
              <a:rPr lang="en-US" sz="6600" dirty="0" smtClean="0"/>
              <a:t>Anti-virus Software?</a:t>
            </a:r>
          </a:p>
        </p:txBody>
      </p:sp>
      <p:sp>
        <p:nvSpPr>
          <p:cNvPr id="25603" name="Rectangle 3"/>
          <p:cNvSpPr>
            <a:spLocks noGrp="1" noChangeArrowheads="1"/>
          </p:cNvSpPr>
          <p:nvPr>
            <p:ph type="body" idx="1"/>
          </p:nvPr>
        </p:nvSpPr>
        <p:spPr>
          <a:xfrm>
            <a:off x="1182688" y="2017712"/>
            <a:ext cx="7772400" cy="4383087"/>
          </a:xfrm>
        </p:spPr>
        <p:txBody>
          <a:bodyPr/>
          <a:lstStyle/>
          <a:p>
            <a:pPr marL="0" indent="0" eaLnBrk="1" hangingPunct="1">
              <a:buNone/>
              <a:defRPr/>
            </a:pPr>
            <a:endParaRPr lang="en-US" sz="2800" dirty="0" smtClean="0"/>
          </a:p>
        </p:txBody>
      </p:sp>
      <p:sp>
        <p:nvSpPr>
          <p:cNvPr id="5" name="Slide Number Placeholder 4"/>
          <p:cNvSpPr>
            <a:spLocks noGrp="1"/>
          </p:cNvSpPr>
          <p:nvPr>
            <p:ph type="sldNum" sz="quarter" idx="12"/>
          </p:nvPr>
        </p:nvSpPr>
        <p:spPr/>
        <p:txBody>
          <a:bodyPr/>
          <a:lstStyle/>
          <a:p>
            <a:pPr>
              <a:defRPr/>
            </a:pPr>
            <a:fld id="{AB187C06-AF85-4949-AC42-090FB8983F7D}" type="slidenum">
              <a:rPr lang="en-US" smtClean="0"/>
              <a:pPr>
                <a:defRPr/>
              </a:pPr>
              <a:t>39</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402747190"/>
              </p:ext>
            </p:extLst>
          </p:nvPr>
        </p:nvGraphicFramePr>
        <p:xfrm>
          <a:off x="1295400" y="1828800"/>
          <a:ext cx="7010399" cy="4919654"/>
        </p:xfrm>
        <a:graphic>
          <a:graphicData uri="http://schemas.openxmlformats.org/drawingml/2006/table">
            <a:tbl>
              <a:tblPr>
                <a:tableStyleId>{5C22544A-7EE6-4342-B048-85BDC9FD1C3A}</a:tableStyleId>
              </a:tblPr>
              <a:tblGrid>
                <a:gridCol w="1086287"/>
                <a:gridCol w="950502"/>
                <a:gridCol w="452620"/>
                <a:gridCol w="2868477"/>
                <a:gridCol w="1652513"/>
              </a:tblGrid>
              <a:tr h="272557">
                <a:tc>
                  <a:txBody>
                    <a:bodyPr/>
                    <a:lstStyle/>
                    <a:p>
                      <a:pPr algn="l" fontAlgn="b"/>
                      <a:r>
                        <a:rPr lang="en-US" sz="1100" u="none" strike="noStrike" dirty="0">
                          <a:effectLst/>
                        </a:rPr>
                        <a:t>Response</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a:effectLst/>
                        </a:rPr>
                        <a:t>Count</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gridSpan="2">
                  <a:txBody>
                    <a:bodyPr/>
                    <a:lstStyle/>
                    <a:p>
                      <a:pPr algn="ctr" fontAlgn="b"/>
                      <a:r>
                        <a:rPr lang="en-US" sz="1100" u="none" strike="noStrike">
                          <a:effectLst/>
                        </a:rPr>
                        <a:t>Question 1</a:t>
                      </a:r>
                      <a:endParaRPr lang="en-US" sz="1100" b="0" i="1" u="none" strike="noStrike">
                        <a:solidFill>
                          <a:srgbClr val="000000"/>
                        </a:solidFill>
                        <a:effectLst/>
                        <a:latin typeface="Calibri"/>
                      </a:endParaRPr>
                    </a:p>
                  </a:txBody>
                  <a:tcPr marL="9525" marR="9525" marT="9525" marB="0" anchor="b"/>
                </a:tc>
                <a:tc hMerge="1">
                  <a:txBody>
                    <a:bodyPr/>
                    <a:lstStyle/>
                    <a:p>
                      <a:endParaRPr lang="en-US"/>
                    </a:p>
                  </a:txBody>
                  <a:tcPr/>
                </a:tc>
              </a:tr>
              <a:tr h="272557">
                <a:tc>
                  <a:txBody>
                    <a:bodyPr/>
                    <a:lstStyle/>
                    <a:p>
                      <a:pPr algn="r" fontAlgn="b"/>
                      <a:r>
                        <a:rPr lang="en-US" sz="1100" u="none" strike="noStrike">
                          <a:effectLst/>
                        </a:rPr>
                        <a:t>1</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427</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272557">
                <a:tc>
                  <a:txBody>
                    <a:bodyPr/>
                    <a:lstStyle/>
                    <a:p>
                      <a:pPr algn="r" fontAlgn="b"/>
                      <a:r>
                        <a:rPr lang="en-US" sz="1100" u="none" strike="noStrike">
                          <a:effectLst/>
                        </a:rPr>
                        <a:t>2</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204</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Mean</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1.487518</a:t>
                      </a:r>
                      <a:endParaRPr lang="en-US" sz="1100" b="0" i="0" u="none" strike="noStrike">
                        <a:solidFill>
                          <a:srgbClr val="000000"/>
                        </a:solidFill>
                        <a:effectLst/>
                        <a:latin typeface="Calibri"/>
                      </a:endParaRPr>
                    </a:p>
                  </a:txBody>
                  <a:tcPr marL="9525" marR="9525" marT="9525" marB="0" anchor="b"/>
                </a:tc>
              </a:tr>
              <a:tr h="272557">
                <a:tc>
                  <a:txBody>
                    <a:bodyPr/>
                    <a:lstStyle/>
                    <a:p>
                      <a:pPr algn="r" fontAlgn="b"/>
                      <a:r>
                        <a:rPr lang="en-US" sz="1100" u="none" strike="noStrike">
                          <a:effectLst/>
                        </a:rPr>
                        <a:t>3</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34</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Standard Error</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0.030121</a:t>
                      </a:r>
                      <a:endParaRPr lang="en-US" sz="1100" b="0" i="0" u="none" strike="noStrike">
                        <a:solidFill>
                          <a:srgbClr val="000000"/>
                        </a:solidFill>
                        <a:effectLst/>
                        <a:latin typeface="Calibri"/>
                      </a:endParaRPr>
                    </a:p>
                  </a:txBody>
                  <a:tcPr marL="9525" marR="9525" marT="9525" marB="0" anchor="b"/>
                </a:tc>
              </a:tr>
              <a:tr h="272557">
                <a:tc>
                  <a:txBody>
                    <a:bodyPr/>
                    <a:lstStyle/>
                    <a:p>
                      <a:pPr algn="r" fontAlgn="b"/>
                      <a:r>
                        <a:rPr lang="en-US" sz="1100" u="none" strike="noStrike">
                          <a:effectLst/>
                        </a:rPr>
                        <a:t>4</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dirty="0">
                          <a:effectLst/>
                        </a:rPr>
                        <a:t>Median</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a:effectLst/>
                        </a:rPr>
                        <a:t>1</a:t>
                      </a:r>
                      <a:endParaRPr lang="en-US" sz="1100" b="0" i="0" u="none" strike="noStrike">
                        <a:solidFill>
                          <a:srgbClr val="000000"/>
                        </a:solidFill>
                        <a:effectLst/>
                        <a:latin typeface="Calibri"/>
                      </a:endParaRPr>
                    </a:p>
                  </a:txBody>
                  <a:tcPr marL="9525" marR="9525" marT="9525" marB="0" anchor="b"/>
                </a:tc>
              </a:tr>
              <a:tr h="272557">
                <a:tc>
                  <a:txBody>
                    <a:bodyPr/>
                    <a:lstStyle/>
                    <a:p>
                      <a:pPr algn="r" fontAlgn="b"/>
                      <a:r>
                        <a:rPr lang="en-US" sz="1100" u="none" strike="noStrike">
                          <a:effectLst/>
                        </a:rPr>
                        <a:t>5</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7</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Mode</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a:t>
                      </a:r>
                      <a:endParaRPr lang="en-US" sz="1100" b="0" i="0" u="none" strike="noStrike">
                        <a:solidFill>
                          <a:srgbClr val="000000"/>
                        </a:solidFill>
                        <a:effectLst/>
                        <a:latin typeface="Calibri"/>
                      </a:endParaRPr>
                    </a:p>
                  </a:txBody>
                  <a:tcPr marL="9525" marR="9525" marT="9525" marB="0" anchor="b"/>
                </a:tc>
              </a:tr>
              <a:tr h="272557">
                <a:tc>
                  <a:txBody>
                    <a:bodyPr/>
                    <a:lstStyle/>
                    <a:p>
                      <a:pPr algn="r" fontAlgn="b"/>
                      <a:r>
                        <a:rPr lang="en-US" sz="1100" u="none" strike="noStrike">
                          <a:effectLst/>
                        </a:rPr>
                        <a:t>6</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Standard Deviation</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0.78604</a:t>
                      </a:r>
                      <a:endParaRPr lang="en-US" sz="1100" b="0" i="0" u="none" strike="noStrike">
                        <a:solidFill>
                          <a:srgbClr val="000000"/>
                        </a:solidFill>
                        <a:effectLst/>
                        <a:latin typeface="Calibri"/>
                      </a:endParaRPr>
                    </a:p>
                  </a:txBody>
                  <a:tcPr marL="9525" marR="9525" marT="9525" marB="0" anchor="b"/>
                </a:tc>
              </a:tr>
              <a:tr h="272557">
                <a:tc>
                  <a:txBody>
                    <a:bodyPr/>
                    <a:lstStyle/>
                    <a:p>
                      <a:pPr algn="r" fontAlgn="b"/>
                      <a:r>
                        <a:rPr lang="en-US" sz="1100" u="none" strike="noStrike">
                          <a:effectLst/>
                        </a:rPr>
                        <a:t>Blank</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14</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Sample Variance</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0.617859</a:t>
                      </a:r>
                      <a:endParaRPr lang="en-US" sz="1100" b="0" i="0" u="none" strike="noStrike">
                        <a:solidFill>
                          <a:srgbClr val="000000"/>
                        </a:solidFill>
                        <a:effectLst/>
                        <a:latin typeface="Calibri"/>
                      </a:endParaRPr>
                    </a:p>
                  </a:txBody>
                  <a:tcPr marL="9525" marR="9525" marT="9525" marB="0" anchor="b"/>
                </a:tc>
              </a:tr>
              <a:tr h="272557">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Kurtosis</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8.596261</a:t>
                      </a:r>
                      <a:endParaRPr lang="en-US" sz="1100" b="0" i="0" u="none" strike="noStrike">
                        <a:solidFill>
                          <a:srgbClr val="000000"/>
                        </a:solidFill>
                        <a:effectLst/>
                        <a:latin typeface="Calibri"/>
                      </a:endParaRPr>
                    </a:p>
                  </a:txBody>
                  <a:tcPr marL="9525" marR="9525" marT="9525" marB="0" anchor="b"/>
                </a:tc>
              </a:tr>
              <a:tr h="272557">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Skewness</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2.437466</a:t>
                      </a:r>
                      <a:endParaRPr lang="en-US" sz="1100" b="0" i="0" u="none" strike="noStrike">
                        <a:solidFill>
                          <a:srgbClr val="000000"/>
                        </a:solidFill>
                        <a:effectLst/>
                        <a:latin typeface="Calibri"/>
                      </a:endParaRPr>
                    </a:p>
                  </a:txBody>
                  <a:tcPr marL="9525" marR="9525" marT="9525" marB="0" anchor="b"/>
                </a:tc>
              </a:tr>
              <a:tr h="272557">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Range</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a:t>
                      </a:r>
                      <a:endParaRPr lang="en-US" sz="1100" b="0" i="0" u="none" strike="noStrike">
                        <a:solidFill>
                          <a:srgbClr val="000000"/>
                        </a:solidFill>
                        <a:effectLst/>
                        <a:latin typeface="Calibri"/>
                      </a:endParaRPr>
                    </a:p>
                  </a:txBody>
                  <a:tcPr marL="9525" marR="9525" marT="9525" marB="0" anchor="b"/>
                </a:tc>
              </a:tr>
              <a:tr h="272557">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Minimum</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a:t>
                      </a:r>
                      <a:endParaRPr lang="en-US" sz="1100" b="0" i="0" u="none" strike="noStrike">
                        <a:solidFill>
                          <a:srgbClr val="000000"/>
                        </a:solidFill>
                        <a:effectLst/>
                        <a:latin typeface="Calibri"/>
                      </a:endParaRPr>
                    </a:p>
                  </a:txBody>
                  <a:tcPr marL="9525" marR="9525" marT="9525" marB="0" anchor="b"/>
                </a:tc>
              </a:tr>
              <a:tr h="272557">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Maximum</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6</a:t>
                      </a:r>
                      <a:endParaRPr lang="en-US" sz="1100" b="0" i="0" u="none" strike="noStrike">
                        <a:solidFill>
                          <a:srgbClr val="000000"/>
                        </a:solidFill>
                        <a:effectLst/>
                        <a:latin typeface="Calibri"/>
                      </a:endParaRPr>
                    </a:p>
                  </a:txBody>
                  <a:tcPr marL="9525" marR="9525" marT="9525" marB="0" anchor="b"/>
                </a:tc>
              </a:tr>
              <a:tr h="272557">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Sum</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1013</a:t>
                      </a:r>
                      <a:endParaRPr lang="en-US" sz="1100" b="0" i="0" u="none" strike="noStrike">
                        <a:solidFill>
                          <a:srgbClr val="000000"/>
                        </a:solidFill>
                        <a:effectLst/>
                        <a:latin typeface="Calibri"/>
                      </a:endParaRPr>
                    </a:p>
                  </a:txBody>
                  <a:tcPr marL="9525" marR="9525" marT="9525" marB="0" anchor="b"/>
                </a:tc>
              </a:tr>
              <a:tr h="272557">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Count</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681</a:t>
                      </a:r>
                      <a:endParaRPr lang="en-US" sz="1100" b="0" i="0" u="none" strike="noStrike">
                        <a:solidFill>
                          <a:srgbClr val="000000"/>
                        </a:solidFill>
                        <a:effectLst/>
                        <a:latin typeface="Calibri"/>
                      </a:endParaRPr>
                    </a:p>
                  </a:txBody>
                  <a:tcPr marL="9525" marR="9525" marT="9525" marB="0" anchor="b"/>
                </a:tc>
              </a:tr>
              <a:tr h="272557">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Largest(1)</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6</a:t>
                      </a:r>
                      <a:endParaRPr lang="en-US" sz="1100" b="0" i="0" u="none" strike="noStrike">
                        <a:solidFill>
                          <a:srgbClr val="000000"/>
                        </a:solidFill>
                        <a:effectLst/>
                        <a:latin typeface="Calibri"/>
                      </a:endParaRPr>
                    </a:p>
                  </a:txBody>
                  <a:tcPr marL="9525" marR="9525" marT="9525" marB="0" anchor="b"/>
                </a:tc>
              </a:tr>
              <a:tr h="272557">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Smallest(1)</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a:t>
                      </a:r>
                      <a:endParaRPr lang="en-US" sz="1100" b="0" i="0" u="none" strike="noStrike">
                        <a:solidFill>
                          <a:srgbClr val="000000"/>
                        </a:solidFill>
                        <a:effectLst/>
                        <a:latin typeface="Calibri"/>
                      </a:endParaRPr>
                    </a:p>
                  </a:txBody>
                  <a:tcPr marL="9525" marR="9525" marT="9525" marB="0" anchor="b"/>
                </a:tc>
              </a:tr>
              <a:tr h="286185">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Confidence Level(95.0%)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dirty="0">
                          <a:effectLst/>
                        </a:rPr>
                        <a:t>0.059142</a:t>
                      </a:r>
                      <a:endParaRPr lang="en-US" sz="11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954994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533400" y="609600"/>
            <a:ext cx="8229600" cy="838200"/>
          </a:xfrm>
        </p:spPr>
        <p:txBody>
          <a:bodyPr/>
          <a:lstStyle/>
          <a:p>
            <a:pPr algn="ctr" eaLnBrk="1" hangingPunct="1"/>
            <a:r>
              <a:rPr lang="en-US" sz="8000" dirty="0" smtClean="0"/>
              <a:t>41</a:t>
            </a:r>
            <a:endParaRPr lang="en-US" sz="8000" dirty="0" smtClean="0"/>
          </a:p>
        </p:txBody>
      </p:sp>
      <p:sp>
        <p:nvSpPr>
          <p:cNvPr id="4100" name="Rectangle 3"/>
          <p:cNvSpPr>
            <a:spLocks noGrp="1" noChangeArrowheads="1"/>
          </p:cNvSpPr>
          <p:nvPr>
            <p:ph type="body" idx="1"/>
          </p:nvPr>
        </p:nvSpPr>
        <p:spPr>
          <a:xfrm>
            <a:off x="1143000" y="1981200"/>
            <a:ext cx="7772400" cy="4383087"/>
          </a:xfrm>
        </p:spPr>
        <p:txBody>
          <a:bodyPr/>
          <a:lstStyle/>
          <a:p>
            <a:pPr marL="609600" indent="-609600">
              <a:lnSpc>
                <a:spcPct val="90000"/>
              </a:lnSpc>
              <a:buFont typeface="Wingdings" pitchFamily="2" charset="2"/>
              <a:buAutoNum type="alphaUcPeriod"/>
            </a:pPr>
            <a:r>
              <a:rPr lang="en-US" sz="4000" dirty="0" smtClean="0"/>
              <a:t>How many of </a:t>
            </a:r>
            <a:r>
              <a:rPr lang="en-US" sz="4000" dirty="0" smtClean="0"/>
              <a:t>your students who </a:t>
            </a:r>
            <a:r>
              <a:rPr lang="en-US" sz="4000" dirty="0" smtClean="0"/>
              <a:t>still send </a:t>
            </a:r>
            <a:r>
              <a:rPr lang="en-US" sz="4000" dirty="0" smtClean="0"/>
              <a:t>you e-mails with text message spelling</a:t>
            </a:r>
          </a:p>
          <a:p>
            <a:pPr marL="609600" indent="-609600" eaLnBrk="1" hangingPunct="1">
              <a:lnSpc>
                <a:spcPct val="90000"/>
              </a:lnSpc>
              <a:buFont typeface="Wingdings" pitchFamily="2" charset="2"/>
              <a:buAutoNum type="alphaUcPeriod"/>
            </a:pPr>
            <a:r>
              <a:rPr lang="en-US" sz="4000" dirty="0" smtClean="0"/>
              <a:t>The number of different predictions of which NFL team Cam Newton will play for </a:t>
            </a:r>
            <a:r>
              <a:rPr lang="en-US" sz="4000" dirty="0" smtClean="0"/>
              <a:t> </a:t>
            </a:r>
            <a:endParaRPr lang="en-US" sz="4000" dirty="0" smtClean="0"/>
          </a:p>
          <a:p>
            <a:pPr marL="609600" indent="-609600" eaLnBrk="1" hangingPunct="1">
              <a:lnSpc>
                <a:spcPct val="90000"/>
              </a:lnSpc>
              <a:buFont typeface="Wingdings" pitchFamily="2" charset="2"/>
              <a:buAutoNum type="alphaUcPeriod"/>
            </a:pPr>
            <a:r>
              <a:rPr lang="en-US" sz="4000" dirty="0" smtClean="0"/>
              <a:t>Percentage of </a:t>
            </a:r>
            <a:r>
              <a:rPr lang="en-US" sz="4000" dirty="0" smtClean="0"/>
              <a:t>successful infections from USB drives</a:t>
            </a:r>
            <a:endParaRPr lang="en-US" sz="4000" dirty="0" smtClean="0"/>
          </a:p>
        </p:txBody>
      </p:sp>
      <p:sp>
        <p:nvSpPr>
          <p:cNvPr id="4" name="Slide Number Placeholder 3"/>
          <p:cNvSpPr>
            <a:spLocks noGrp="1"/>
          </p:cNvSpPr>
          <p:nvPr>
            <p:ph type="sldNum" sz="quarter" idx="12"/>
          </p:nvPr>
        </p:nvSpPr>
        <p:spPr/>
        <p:txBody>
          <a:bodyPr/>
          <a:lstStyle/>
          <a:p>
            <a:fld id="{489264B3-337E-44E0-BC89-34B7688284F5}" type="slidenum">
              <a:rPr lang="en-US" smtClean="0"/>
              <a:pPr/>
              <a:t>4</a:t>
            </a:fld>
            <a:endParaRPr lang="en-US"/>
          </a:p>
        </p:txBody>
      </p:sp>
    </p:spTree>
    <p:extLst>
      <p:ext uri="{BB962C8B-B14F-4D97-AF65-F5344CB8AC3E}">
        <p14:creationId xmlns:p14="http://schemas.microsoft.com/office/powerpoint/2010/main" val="65824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pPr algn="ctr" eaLnBrk="1" hangingPunct="1">
              <a:defRPr/>
            </a:pPr>
            <a:r>
              <a:rPr lang="en-US" sz="6600" dirty="0" smtClean="0"/>
              <a:t>Using Firewall?</a:t>
            </a:r>
          </a:p>
        </p:txBody>
      </p:sp>
      <p:sp>
        <p:nvSpPr>
          <p:cNvPr id="25603" name="Rectangle 3"/>
          <p:cNvSpPr>
            <a:spLocks noGrp="1" noChangeArrowheads="1"/>
          </p:cNvSpPr>
          <p:nvPr>
            <p:ph type="body" idx="1"/>
          </p:nvPr>
        </p:nvSpPr>
        <p:spPr>
          <a:xfrm>
            <a:off x="1182688" y="2017712"/>
            <a:ext cx="7772400" cy="4383087"/>
          </a:xfrm>
        </p:spPr>
        <p:txBody>
          <a:bodyPr/>
          <a:lstStyle/>
          <a:p>
            <a:pPr marL="0" indent="0" eaLnBrk="1" hangingPunct="1">
              <a:buNone/>
              <a:defRPr/>
            </a:pPr>
            <a:endParaRPr lang="en-US" sz="2800" dirty="0" smtClean="0"/>
          </a:p>
        </p:txBody>
      </p:sp>
      <p:sp>
        <p:nvSpPr>
          <p:cNvPr id="5" name="Slide Number Placeholder 4"/>
          <p:cNvSpPr>
            <a:spLocks noGrp="1"/>
          </p:cNvSpPr>
          <p:nvPr>
            <p:ph type="sldNum" sz="quarter" idx="12"/>
          </p:nvPr>
        </p:nvSpPr>
        <p:spPr/>
        <p:txBody>
          <a:bodyPr/>
          <a:lstStyle/>
          <a:p>
            <a:pPr>
              <a:defRPr/>
            </a:pPr>
            <a:fld id="{AB187C06-AF85-4949-AC42-090FB8983F7D}" type="slidenum">
              <a:rPr lang="en-US" smtClean="0"/>
              <a:pPr>
                <a:defRPr/>
              </a:pPr>
              <a:t>40</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43726"/>
            <a:ext cx="7652905"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43637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pPr algn="ctr" eaLnBrk="1" hangingPunct="1">
              <a:defRPr/>
            </a:pPr>
            <a:r>
              <a:rPr lang="en-US" sz="6600" dirty="0" smtClean="0"/>
              <a:t>Securing Wireless?</a:t>
            </a:r>
          </a:p>
        </p:txBody>
      </p:sp>
      <p:sp>
        <p:nvSpPr>
          <p:cNvPr id="25603" name="Rectangle 3"/>
          <p:cNvSpPr>
            <a:spLocks noGrp="1" noChangeArrowheads="1"/>
          </p:cNvSpPr>
          <p:nvPr>
            <p:ph type="body" idx="1"/>
          </p:nvPr>
        </p:nvSpPr>
        <p:spPr>
          <a:xfrm>
            <a:off x="1182688" y="2017712"/>
            <a:ext cx="7772400" cy="4383087"/>
          </a:xfrm>
        </p:spPr>
        <p:txBody>
          <a:bodyPr/>
          <a:lstStyle/>
          <a:p>
            <a:pPr marL="0" indent="0" eaLnBrk="1" hangingPunct="1">
              <a:buNone/>
              <a:defRPr/>
            </a:pPr>
            <a:endParaRPr lang="en-US" sz="2800" dirty="0" smtClean="0"/>
          </a:p>
        </p:txBody>
      </p:sp>
      <p:sp>
        <p:nvSpPr>
          <p:cNvPr id="5" name="Slide Number Placeholder 4"/>
          <p:cNvSpPr>
            <a:spLocks noGrp="1"/>
          </p:cNvSpPr>
          <p:nvPr>
            <p:ph type="sldNum" sz="quarter" idx="12"/>
          </p:nvPr>
        </p:nvSpPr>
        <p:spPr/>
        <p:txBody>
          <a:bodyPr/>
          <a:lstStyle/>
          <a:p>
            <a:pPr>
              <a:defRPr/>
            </a:pPr>
            <a:fld id="{AB187C06-AF85-4949-AC42-090FB8983F7D}" type="slidenum">
              <a:rPr lang="en-US" smtClean="0"/>
              <a:pPr>
                <a:defRPr/>
              </a:pPr>
              <a:t>41</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05000"/>
            <a:ext cx="7591425" cy="4662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68786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pPr algn="ctr" eaLnBrk="1" hangingPunct="1">
              <a:defRPr/>
            </a:pPr>
            <a:r>
              <a:rPr lang="en-US" sz="6600" dirty="0" smtClean="0"/>
              <a:t>Using spam filters?</a:t>
            </a:r>
          </a:p>
        </p:txBody>
      </p:sp>
      <p:sp>
        <p:nvSpPr>
          <p:cNvPr id="25603" name="Rectangle 3"/>
          <p:cNvSpPr>
            <a:spLocks noGrp="1" noChangeArrowheads="1"/>
          </p:cNvSpPr>
          <p:nvPr>
            <p:ph type="body" idx="1"/>
          </p:nvPr>
        </p:nvSpPr>
        <p:spPr>
          <a:xfrm>
            <a:off x="1182688" y="2017712"/>
            <a:ext cx="7772400" cy="4383087"/>
          </a:xfrm>
        </p:spPr>
        <p:txBody>
          <a:bodyPr/>
          <a:lstStyle/>
          <a:p>
            <a:pPr marL="0" indent="0" eaLnBrk="1" hangingPunct="1">
              <a:buNone/>
              <a:defRPr/>
            </a:pPr>
            <a:endParaRPr lang="en-US" sz="2800" dirty="0" smtClean="0"/>
          </a:p>
        </p:txBody>
      </p:sp>
      <p:sp>
        <p:nvSpPr>
          <p:cNvPr id="5" name="Slide Number Placeholder 4"/>
          <p:cNvSpPr>
            <a:spLocks noGrp="1"/>
          </p:cNvSpPr>
          <p:nvPr>
            <p:ph type="sldNum" sz="quarter" idx="12"/>
          </p:nvPr>
        </p:nvSpPr>
        <p:spPr/>
        <p:txBody>
          <a:bodyPr/>
          <a:lstStyle/>
          <a:p>
            <a:pPr>
              <a:defRPr/>
            </a:pPr>
            <a:fld id="{AB187C06-AF85-4949-AC42-090FB8983F7D}" type="slidenum">
              <a:rPr lang="en-US" smtClean="0"/>
              <a:pPr>
                <a:defRPr/>
              </a:pPr>
              <a:t>42</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828929"/>
            <a:ext cx="8153400" cy="4920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76181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pPr algn="ctr" eaLnBrk="1" hangingPunct="1">
              <a:defRPr/>
            </a:pPr>
            <a:r>
              <a:rPr lang="en-US" sz="4800" dirty="0" smtClean="0"/>
              <a:t>Protecting from Phishing?</a:t>
            </a:r>
          </a:p>
        </p:txBody>
      </p:sp>
      <p:sp>
        <p:nvSpPr>
          <p:cNvPr id="25603" name="Rectangle 3"/>
          <p:cNvSpPr>
            <a:spLocks noGrp="1" noChangeArrowheads="1"/>
          </p:cNvSpPr>
          <p:nvPr>
            <p:ph type="body" idx="1"/>
          </p:nvPr>
        </p:nvSpPr>
        <p:spPr>
          <a:xfrm>
            <a:off x="1182688" y="2017712"/>
            <a:ext cx="7772400" cy="4383087"/>
          </a:xfrm>
        </p:spPr>
        <p:txBody>
          <a:bodyPr/>
          <a:lstStyle/>
          <a:p>
            <a:pPr marL="0" indent="0" eaLnBrk="1" hangingPunct="1">
              <a:buNone/>
              <a:defRPr/>
            </a:pPr>
            <a:endParaRPr lang="en-US" sz="2800" dirty="0" smtClean="0"/>
          </a:p>
        </p:txBody>
      </p:sp>
      <p:sp>
        <p:nvSpPr>
          <p:cNvPr id="5" name="Slide Number Placeholder 4"/>
          <p:cNvSpPr>
            <a:spLocks noGrp="1"/>
          </p:cNvSpPr>
          <p:nvPr>
            <p:ph type="sldNum" sz="quarter" idx="12"/>
          </p:nvPr>
        </p:nvSpPr>
        <p:spPr/>
        <p:txBody>
          <a:bodyPr/>
          <a:lstStyle/>
          <a:p>
            <a:pPr>
              <a:defRPr/>
            </a:pPr>
            <a:fld id="{AB187C06-AF85-4949-AC42-090FB8983F7D}" type="slidenum">
              <a:rPr lang="en-US" smtClean="0"/>
              <a:pPr>
                <a:defRPr/>
              </a:pPr>
              <a:t>43</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803191"/>
            <a:ext cx="8077200" cy="4899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305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pPr algn="ctr" eaLnBrk="1" hangingPunct="1">
              <a:defRPr/>
            </a:pPr>
            <a:r>
              <a:rPr lang="en-US" sz="6600" dirty="0" smtClean="0"/>
              <a:t>Experts Not Needed</a:t>
            </a:r>
          </a:p>
        </p:txBody>
      </p:sp>
      <p:sp>
        <p:nvSpPr>
          <p:cNvPr id="25603" name="Rectangle 3"/>
          <p:cNvSpPr>
            <a:spLocks noGrp="1" noChangeArrowheads="1"/>
          </p:cNvSpPr>
          <p:nvPr>
            <p:ph type="body" idx="1"/>
          </p:nvPr>
        </p:nvSpPr>
        <p:spPr>
          <a:xfrm>
            <a:off x="685800" y="2017712"/>
            <a:ext cx="8269288" cy="4383087"/>
          </a:xfrm>
        </p:spPr>
        <p:txBody>
          <a:bodyPr/>
          <a:lstStyle/>
          <a:p>
            <a:pPr marL="0" indent="0" eaLnBrk="1" hangingPunct="1">
              <a:defRPr/>
            </a:pPr>
            <a:r>
              <a:rPr lang="en-US" sz="3600" dirty="0" smtClean="0"/>
              <a:t> Attacks are targeting user ignorance and confusion</a:t>
            </a:r>
          </a:p>
          <a:p>
            <a:pPr marL="0" indent="0" eaLnBrk="1" hangingPunct="1">
              <a:defRPr/>
            </a:pPr>
            <a:r>
              <a:rPr lang="en-US" sz="3600" dirty="0"/>
              <a:t> </a:t>
            </a:r>
            <a:r>
              <a:rPr lang="en-US" sz="3600" dirty="0" smtClean="0"/>
              <a:t>Need teach basic security awareness </a:t>
            </a:r>
            <a:r>
              <a:rPr lang="en-US" sz="3600" dirty="0" smtClean="0"/>
              <a:t>skills and knowledge</a:t>
            </a:r>
            <a:endParaRPr lang="en-US" sz="3600" dirty="0" smtClean="0"/>
          </a:p>
          <a:p>
            <a:pPr marL="0" indent="0" eaLnBrk="1" hangingPunct="1">
              <a:defRPr/>
            </a:pPr>
            <a:r>
              <a:rPr lang="en-US" sz="3600" dirty="0"/>
              <a:t> </a:t>
            </a:r>
            <a:r>
              <a:rPr lang="en-US" sz="3600" dirty="0" smtClean="0"/>
              <a:t>Should not teach advanced technology security topics</a:t>
            </a:r>
          </a:p>
          <a:p>
            <a:pPr marL="0" indent="0" eaLnBrk="1" hangingPunct="1">
              <a:defRPr/>
            </a:pPr>
            <a:r>
              <a:rPr lang="en-US" sz="3600" dirty="0"/>
              <a:t> </a:t>
            </a:r>
            <a:r>
              <a:rPr lang="en-US" sz="3600" dirty="0" smtClean="0"/>
              <a:t>Often security experts get too carried </a:t>
            </a:r>
            <a:r>
              <a:rPr lang="en-US" sz="3600" dirty="0" smtClean="0"/>
              <a:t>away and need </a:t>
            </a:r>
            <a:r>
              <a:rPr lang="en-US" sz="3600" smtClean="0"/>
              <a:t>not apply!</a:t>
            </a:r>
            <a:endParaRPr lang="en-US" sz="4000" dirty="0" smtClean="0"/>
          </a:p>
        </p:txBody>
      </p:sp>
      <p:sp>
        <p:nvSpPr>
          <p:cNvPr id="5" name="Slide Number Placeholder 4"/>
          <p:cNvSpPr>
            <a:spLocks noGrp="1"/>
          </p:cNvSpPr>
          <p:nvPr>
            <p:ph type="sldNum" sz="quarter" idx="12"/>
          </p:nvPr>
        </p:nvSpPr>
        <p:spPr/>
        <p:txBody>
          <a:bodyPr/>
          <a:lstStyle/>
          <a:p>
            <a:pPr>
              <a:defRPr/>
            </a:pPr>
            <a:fld id="{AB187C06-AF85-4949-AC42-090FB8983F7D}" type="slidenum">
              <a:rPr lang="en-US" smtClean="0"/>
              <a:pPr>
                <a:defRPr/>
              </a:pPr>
              <a:t>44</a:t>
            </a:fld>
            <a:endParaRPr lang="en-US" dirty="0"/>
          </a:p>
        </p:txBody>
      </p:sp>
    </p:spTree>
    <p:extLst>
      <p:ext uri="{BB962C8B-B14F-4D97-AF65-F5344CB8AC3E}">
        <p14:creationId xmlns:p14="http://schemas.microsoft.com/office/powerpoint/2010/main" val="39704072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2"/>
          <p:cNvSpPr>
            <a:spLocks noGrp="1" noChangeArrowheads="1"/>
          </p:cNvSpPr>
          <p:nvPr>
            <p:ph type="title"/>
          </p:nvPr>
        </p:nvSpPr>
        <p:spPr/>
        <p:txBody>
          <a:bodyPr/>
          <a:lstStyle/>
          <a:p>
            <a:pPr algn="ctr"/>
            <a:r>
              <a:rPr lang="en-US" sz="4800" dirty="0" smtClean="0"/>
              <a:t>Security Awareness Topics</a:t>
            </a:r>
            <a:endParaRPr lang="en-US" sz="4800" dirty="0"/>
          </a:p>
        </p:txBody>
      </p:sp>
      <p:sp>
        <p:nvSpPr>
          <p:cNvPr id="860163" name="Rectangle 3"/>
          <p:cNvSpPr>
            <a:spLocks noGrp="1" noChangeArrowheads="1"/>
          </p:cNvSpPr>
          <p:nvPr>
            <p:ph type="body" idx="1"/>
          </p:nvPr>
        </p:nvSpPr>
        <p:spPr/>
        <p:txBody>
          <a:bodyPr/>
          <a:lstStyle/>
          <a:p>
            <a:pPr lvl="0"/>
            <a:r>
              <a:rPr lang="en-US" sz="4000" dirty="0">
                <a:solidFill>
                  <a:schemeClr val="tx1"/>
                </a:solidFill>
                <a:latin typeface="+mn-lt"/>
                <a:ea typeface="+mn-ea"/>
                <a:cs typeface="+mn-cs"/>
              </a:rPr>
              <a:t>Introduction to Security</a:t>
            </a:r>
          </a:p>
          <a:p>
            <a:r>
              <a:rPr lang="en-US" sz="4000" dirty="0">
                <a:solidFill>
                  <a:schemeClr val="tx1"/>
                </a:solidFill>
                <a:latin typeface="+mn-lt"/>
                <a:ea typeface="+mn-ea"/>
                <a:cs typeface="+mn-cs"/>
              </a:rPr>
              <a:t>Desktop </a:t>
            </a:r>
            <a:r>
              <a:rPr lang="en-US" sz="4000" dirty="0" smtClean="0">
                <a:solidFill>
                  <a:schemeClr val="tx1"/>
                </a:solidFill>
                <a:latin typeface="+mn-lt"/>
                <a:ea typeface="+mn-ea"/>
                <a:cs typeface="+mn-cs"/>
              </a:rPr>
              <a:t>Security</a:t>
            </a:r>
          </a:p>
          <a:p>
            <a:r>
              <a:rPr lang="en-US" sz="4000" dirty="0">
                <a:solidFill>
                  <a:schemeClr val="tx1"/>
                </a:solidFill>
                <a:latin typeface="+mn-lt"/>
                <a:ea typeface="+mn-ea"/>
                <a:cs typeface="+mn-cs"/>
              </a:rPr>
              <a:t>Internet </a:t>
            </a:r>
            <a:r>
              <a:rPr lang="en-US" sz="4000" dirty="0" smtClean="0">
                <a:solidFill>
                  <a:schemeClr val="tx1"/>
                </a:solidFill>
                <a:latin typeface="+mn-lt"/>
                <a:ea typeface="+mn-ea"/>
                <a:cs typeface="+mn-cs"/>
              </a:rPr>
              <a:t>Security</a:t>
            </a:r>
          </a:p>
          <a:p>
            <a:r>
              <a:rPr lang="en-US" sz="4000" dirty="0">
                <a:solidFill>
                  <a:schemeClr val="tx1"/>
                </a:solidFill>
                <a:latin typeface="+mn-lt"/>
                <a:ea typeface="+mn-ea"/>
                <a:cs typeface="+mn-cs"/>
              </a:rPr>
              <a:t>Personal </a:t>
            </a:r>
            <a:r>
              <a:rPr lang="en-US" sz="4000" dirty="0" smtClean="0">
                <a:solidFill>
                  <a:schemeClr val="tx1"/>
                </a:solidFill>
                <a:latin typeface="+mn-lt"/>
                <a:ea typeface="+mn-ea"/>
                <a:cs typeface="+mn-cs"/>
              </a:rPr>
              <a:t>Security</a:t>
            </a:r>
          </a:p>
          <a:p>
            <a:r>
              <a:rPr lang="en-US" sz="4000" dirty="0">
                <a:solidFill>
                  <a:schemeClr val="tx1"/>
                </a:solidFill>
                <a:latin typeface="+mn-lt"/>
                <a:ea typeface="+mn-ea"/>
                <a:cs typeface="+mn-cs"/>
              </a:rPr>
              <a:t>Wireless Network </a:t>
            </a:r>
            <a:r>
              <a:rPr lang="en-US" sz="4000" dirty="0" smtClean="0">
                <a:solidFill>
                  <a:schemeClr val="tx1"/>
                </a:solidFill>
                <a:latin typeface="+mn-lt"/>
                <a:ea typeface="+mn-ea"/>
                <a:cs typeface="+mn-cs"/>
              </a:rPr>
              <a:t>Security</a:t>
            </a:r>
          </a:p>
          <a:p>
            <a:r>
              <a:rPr lang="en-US" sz="4000" dirty="0">
                <a:solidFill>
                  <a:schemeClr val="tx1"/>
                </a:solidFill>
                <a:latin typeface="+mn-lt"/>
                <a:ea typeface="+mn-ea"/>
                <a:cs typeface="+mn-cs"/>
              </a:rPr>
              <a:t>Enterprise </a:t>
            </a:r>
            <a:r>
              <a:rPr lang="en-US" sz="4000" dirty="0" smtClean="0">
                <a:solidFill>
                  <a:schemeClr val="tx1"/>
                </a:solidFill>
                <a:latin typeface="+mn-lt"/>
                <a:ea typeface="+mn-ea"/>
                <a:cs typeface="+mn-cs"/>
              </a:rPr>
              <a:t>Security</a:t>
            </a:r>
            <a:endParaRPr lang="en-US" sz="4000" dirty="0"/>
          </a:p>
        </p:txBody>
      </p:sp>
    </p:spTree>
    <p:extLst>
      <p:ext uri="{BB962C8B-B14F-4D97-AF65-F5344CB8AC3E}">
        <p14:creationId xmlns:p14="http://schemas.microsoft.com/office/powerpoint/2010/main" val="270593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01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01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01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01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01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01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p:txBody>
          <a:bodyPr/>
          <a:lstStyle/>
          <a:p>
            <a:pPr algn="ctr"/>
            <a:r>
              <a:rPr lang="en-US" dirty="0"/>
              <a:t> Adding Practical Security to Your Computer Course</a:t>
            </a:r>
            <a:endParaRPr lang="en-US" sz="17200" dirty="0"/>
          </a:p>
        </p:txBody>
      </p:sp>
      <p:sp>
        <p:nvSpPr>
          <p:cNvPr id="95235" name="Rectangle 3"/>
          <p:cNvSpPr>
            <a:spLocks noGrp="1" noChangeArrowheads="1"/>
          </p:cNvSpPr>
          <p:nvPr>
            <p:ph type="subTitle" idx="1"/>
          </p:nvPr>
        </p:nvSpPr>
        <p:spPr>
          <a:xfrm>
            <a:off x="1371600" y="3886200"/>
            <a:ext cx="6400800" cy="1752600"/>
          </a:xfrm>
        </p:spPr>
        <p:txBody>
          <a:bodyPr/>
          <a:lstStyle/>
          <a:p>
            <a:r>
              <a:rPr lang="en-US" sz="4000" dirty="0" smtClean="0"/>
              <a:t>Teaching Practical Security Awareness</a:t>
            </a:r>
          </a:p>
          <a:p>
            <a:r>
              <a:rPr lang="en-US" sz="4000" i="1" dirty="0" smtClean="0"/>
              <a:t>Desktop Security</a:t>
            </a:r>
            <a:endParaRPr lang="en-US" sz="4000" i="1" dirty="0"/>
          </a:p>
        </p:txBody>
      </p:sp>
    </p:spTree>
    <p:extLst>
      <p:ext uri="{BB962C8B-B14F-4D97-AF65-F5344CB8AC3E}">
        <p14:creationId xmlns:p14="http://schemas.microsoft.com/office/powerpoint/2010/main" val="5074260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ctr"/>
            <a:r>
              <a:rPr lang="en-US" dirty="0" smtClean="0"/>
              <a:t>What Is Information Security?</a:t>
            </a:r>
            <a:endParaRPr lang="en-US" dirty="0"/>
          </a:p>
        </p:txBody>
      </p:sp>
      <p:sp>
        <p:nvSpPr>
          <p:cNvPr id="3075" name="Rectangle 3"/>
          <p:cNvSpPr>
            <a:spLocks noGrp="1" noChangeArrowheads="1"/>
          </p:cNvSpPr>
          <p:nvPr>
            <p:ph type="body" idx="1"/>
          </p:nvPr>
        </p:nvSpPr>
        <p:spPr>
          <a:xfrm>
            <a:off x="457200" y="1981200"/>
            <a:ext cx="8305800" cy="4267200"/>
          </a:xfrm>
        </p:spPr>
        <p:txBody>
          <a:bodyPr/>
          <a:lstStyle/>
          <a:p>
            <a:r>
              <a:rPr lang="en-US" sz="2400" i="1" dirty="0" smtClean="0"/>
              <a:t>“That </a:t>
            </a:r>
            <a:r>
              <a:rPr lang="en-US" sz="2400" i="1" dirty="0"/>
              <a:t>which protects the integrity, confidentiality, and availability of information on the devices that store, manipulate, and transmit the information through products, people, and </a:t>
            </a:r>
            <a:r>
              <a:rPr lang="en-US" sz="2400" i="1" dirty="0" smtClean="0"/>
              <a:t>procedures”</a:t>
            </a:r>
          </a:p>
          <a:p>
            <a:r>
              <a:rPr lang="en-US" sz="2400" dirty="0"/>
              <a:t>Security may be viewed as </a:t>
            </a:r>
            <a:r>
              <a:rPr lang="en-US" sz="2400" i="1" dirty="0" smtClean="0"/>
              <a:t>sacrificing convenience </a:t>
            </a:r>
            <a:r>
              <a:rPr lang="en-US" sz="2400" i="1" dirty="0"/>
              <a:t>for </a:t>
            </a:r>
            <a:r>
              <a:rPr lang="en-US" sz="2400" i="1" dirty="0" smtClean="0"/>
              <a:t>safety</a:t>
            </a:r>
          </a:p>
          <a:p>
            <a:r>
              <a:rPr lang="en-US" sz="2400" dirty="0" smtClean="0"/>
              <a:t>May </a:t>
            </a:r>
            <a:r>
              <a:rPr lang="en-US" sz="2400" dirty="0"/>
              <a:t>be inconvenient to lock all the doors of the house or use long and complex passwords, the tradeoff is that these steps result in a higher level of safety.  </a:t>
            </a:r>
            <a:endParaRPr lang="en-US" sz="2400" dirty="0" smtClean="0"/>
          </a:p>
          <a:p>
            <a:r>
              <a:rPr lang="en-US" sz="2400" i="1" dirty="0" smtClean="0"/>
              <a:t>Giving </a:t>
            </a:r>
            <a:r>
              <a:rPr lang="en-US" sz="2400" i="1" dirty="0"/>
              <a:t>up short-term ease for long-term protection</a:t>
            </a:r>
            <a:r>
              <a:rPr lang="en-US" sz="2400" i="1" dirty="0" smtClean="0"/>
              <a:t>.</a:t>
            </a:r>
          </a:p>
          <a:p>
            <a:r>
              <a:rPr lang="en-US" sz="2400" dirty="0" smtClean="0"/>
              <a:t>Security </a:t>
            </a:r>
            <a:r>
              <a:rPr lang="en-US" sz="2400" dirty="0"/>
              <a:t>is making sacrifices to achieve a greater good.</a:t>
            </a:r>
          </a:p>
          <a:p>
            <a:endParaRPr lang="en-US" sz="2400" dirty="0" smtClean="0"/>
          </a:p>
        </p:txBody>
      </p:sp>
    </p:spTree>
    <p:extLst>
      <p:ext uri="{BB962C8B-B14F-4D97-AF65-F5344CB8AC3E}">
        <p14:creationId xmlns:p14="http://schemas.microsoft.com/office/powerpoint/2010/main" val="15279776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ctr"/>
            <a:r>
              <a:rPr lang="en-US" sz="7200" dirty="0" smtClean="0"/>
              <a:t>Desktop Security</a:t>
            </a:r>
            <a:endParaRPr lang="en-US" sz="7200" dirty="0"/>
          </a:p>
        </p:txBody>
      </p:sp>
      <p:sp>
        <p:nvSpPr>
          <p:cNvPr id="3075" name="Rectangle 3"/>
          <p:cNvSpPr>
            <a:spLocks noGrp="1" noChangeArrowheads="1"/>
          </p:cNvSpPr>
          <p:nvPr>
            <p:ph type="body" idx="1"/>
          </p:nvPr>
        </p:nvSpPr>
        <p:spPr>
          <a:xfrm>
            <a:off x="457200" y="1981200"/>
            <a:ext cx="8305800" cy="4267200"/>
          </a:xfrm>
        </p:spPr>
        <p:txBody>
          <a:bodyPr/>
          <a:lstStyle/>
          <a:p>
            <a:r>
              <a:rPr lang="en-US" sz="4400" dirty="0" smtClean="0"/>
              <a:t>Describe the different types of software and hardware attacks</a:t>
            </a:r>
          </a:p>
          <a:p>
            <a:r>
              <a:rPr lang="en-US" sz="4400" dirty="0" smtClean="0"/>
              <a:t>List types of desktop defenses </a:t>
            </a:r>
          </a:p>
          <a:p>
            <a:r>
              <a:rPr lang="en-US" sz="4400" dirty="0" smtClean="0"/>
              <a:t>Explain how to recover from an attack</a:t>
            </a:r>
          </a:p>
        </p:txBody>
      </p:sp>
    </p:spTree>
    <p:extLst>
      <p:ext uri="{BB962C8B-B14F-4D97-AF65-F5344CB8AC3E}">
        <p14:creationId xmlns:p14="http://schemas.microsoft.com/office/powerpoint/2010/main" val="2055753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04800"/>
            <a:ext cx="8229600" cy="1143000"/>
          </a:xfrm>
        </p:spPr>
        <p:txBody>
          <a:bodyPr/>
          <a:lstStyle/>
          <a:p>
            <a:pPr algn="ctr"/>
            <a:r>
              <a:rPr lang="en-US" sz="7200" dirty="0" smtClean="0"/>
              <a:t>Virus</a:t>
            </a:r>
            <a:endParaRPr lang="en-US" sz="7200" dirty="0"/>
          </a:p>
        </p:txBody>
      </p:sp>
      <p:sp>
        <p:nvSpPr>
          <p:cNvPr id="7171" name="Rectangle 3"/>
          <p:cNvSpPr>
            <a:spLocks noGrp="1" noChangeArrowheads="1"/>
          </p:cNvSpPr>
          <p:nvPr>
            <p:ph type="body" idx="1"/>
          </p:nvPr>
        </p:nvSpPr>
        <p:spPr>
          <a:xfrm>
            <a:off x="533400" y="2057400"/>
            <a:ext cx="8229600" cy="4525963"/>
          </a:xfrm>
          <a:ln/>
        </p:spPr>
        <p:txBody>
          <a:bodyPr/>
          <a:lstStyle/>
          <a:p>
            <a:r>
              <a:rPr lang="en-US" b="1" dirty="0" smtClean="0"/>
              <a:t>Virus </a:t>
            </a:r>
            <a:r>
              <a:rPr lang="en-US" dirty="0" smtClean="0"/>
              <a:t>– Malicious </a:t>
            </a:r>
            <a:r>
              <a:rPr lang="en-US" dirty="0"/>
              <a:t>computer code </a:t>
            </a:r>
            <a:r>
              <a:rPr lang="en-US" dirty="0" smtClean="0"/>
              <a:t>that</a:t>
            </a:r>
            <a:r>
              <a:rPr lang="en-US" i="1" dirty="0" smtClean="0"/>
              <a:t> </a:t>
            </a:r>
            <a:r>
              <a:rPr lang="en-US" dirty="0"/>
              <a:t>reproduces itself on the same </a:t>
            </a:r>
            <a:r>
              <a:rPr lang="en-US" dirty="0" smtClean="0"/>
              <a:t>computer</a:t>
            </a:r>
          </a:p>
          <a:p>
            <a:r>
              <a:rPr lang="en-US" dirty="0" smtClean="0"/>
              <a:t>Virus inserts </a:t>
            </a:r>
            <a:r>
              <a:rPr lang="en-US" dirty="0"/>
              <a:t>itself into a computer file (which can be either a data file or program</a:t>
            </a:r>
            <a:r>
              <a:rPr lang="en-US" dirty="0" smtClean="0"/>
              <a:t>) </a:t>
            </a:r>
          </a:p>
          <a:p>
            <a:r>
              <a:rPr lang="en-US" dirty="0" smtClean="0"/>
              <a:t>Whenever infected </a:t>
            </a:r>
            <a:r>
              <a:rPr lang="en-US" dirty="0"/>
              <a:t>program is launched </a:t>
            </a:r>
            <a:r>
              <a:rPr lang="en-US" dirty="0" smtClean="0"/>
              <a:t>looks </a:t>
            </a:r>
            <a:r>
              <a:rPr lang="en-US" dirty="0"/>
              <a:t>to reproduce itself by inserting its code into another file on the same </a:t>
            </a:r>
            <a:r>
              <a:rPr lang="en-US" dirty="0" smtClean="0"/>
              <a:t>computer and </a:t>
            </a:r>
            <a:r>
              <a:rPr lang="en-US" dirty="0"/>
              <a:t>performs </a:t>
            </a:r>
            <a:r>
              <a:rPr lang="en-US" dirty="0" smtClean="0"/>
              <a:t>malicious action </a:t>
            </a:r>
          </a:p>
        </p:txBody>
      </p:sp>
    </p:spTree>
    <p:extLst>
      <p:ext uri="{BB962C8B-B14F-4D97-AF65-F5344CB8AC3E}">
        <p14:creationId xmlns:p14="http://schemas.microsoft.com/office/powerpoint/2010/main" val="32723641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533400" y="762000"/>
            <a:ext cx="8229600" cy="685800"/>
          </a:xfrm>
        </p:spPr>
        <p:txBody>
          <a:bodyPr/>
          <a:lstStyle/>
          <a:p>
            <a:pPr algn="ctr" eaLnBrk="1" hangingPunct="1"/>
            <a:r>
              <a:rPr lang="en-US" sz="9600" dirty="0" smtClean="0"/>
              <a:t>$9.3 Billion </a:t>
            </a:r>
          </a:p>
        </p:txBody>
      </p:sp>
      <p:sp>
        <p:nvSpPr>
          <p:cNvPr id="5124" name="Rectangle 3"/>
          <p:cNvSpPr>
            <a:spLocks noGrp="1" noChangeArrowheads="1"/>
          </p:cNvSpPr>
          <p:nvPr>
            <p:ph type="body" idx="1"/>
          </p:nvPr>
        </p:nvSpPr>
        <p:spPr>
          <a:xfrm>
            <a:off x="1143000" y="1981200"/>
            <a:ext cx="7772400" cy="4764087"/>
          </a:xfrm>
        </p:spPr>
        <p:txBody>
          <a:bodyPr/>
          <a:lstStyle/>
          <a:p>
            <a:pPr marL="609600" indent="-609600" eaLnBrk="1" hangingPunct="1">
              <a:lnSpc>
                <a:spcPct val="80000"/>
              </a:lnSpc>
              <a:buFont typeface="Wingdings" pitchFamily="2" charset="2"/>
              <a:buAutoNum type="alphaUcPeriod"/>
            </a:pPr>
            <a:r>
              <a:rPr lang="en-US" sz="4000" dirty="0" smtClean="0"/>
              <a:t>Average CEO salary in 2011</a:t>
            </a:r>
          </a:p>
          <a:p>
            <a:pPr marL="609600" indent="-609600" eaLnBrk="1" hangingPunct="1">
              <a:lnSpc>
                <a:spcPct val="80000"/>
              </a:lnSpc>
              <a:buFont typeface="Wingdings" pitchFamily="2" charset="2"/>
              <a:buAutoNum type="alphaUcPeriod"/>
            </a:pPr>
            <a:r>
              <a:rPr lang="en-US" sz="4000" dirty="0" smtClean="0"/>
              <a:t>Average college president salary in 2011</a:t>
            </a:r>
          </a:p>
          <a:p>
            <a:pPr marL="609600" indent="-609600" eaLnBrk="1" hangingPunct="1">
              <a:lnSpc>
                <a:spcPct val="80000"/>
              </a:lnSpc>
              <a:buFont typeface="Wingdings" pitchFamily="2" charset="2"/>
              <a:buAutoNum type="alphaUcPeriod"/>
            </a:pPr>
            <a:r>
              <a:rPr lang="en-US" sz="4000" dirty="0" smtClean="0"/>
              <a:t>Amount of money lost in the U.S. to the “Nigerian General” fraud scheme last year</a:t>
            </a:r>
          </a:p>
        </p:txBody>
      </p:sp>
      <p:sp>
        <p:nvSpPr>
          <p:cNvPr id="4" name="Slide Number Placeholder 3"/>
          <p:cNvSpPr>
            <a:spLocks noGrp="1"/>
          </p:cNvSpPr>
          <p:nvPr>
            <p:ph type="sldNum" sz="quarter" idx="12"/>
          </p:nvPr>
        </p:nvSpPr>
        <p:spPr/>
        <p:txBody>
          <a:bodyPr/>
          <a:lstStyle/>
          <a:p>
            <a:fld id="{489264B3-337E-44E0-BC89-34B7688284F5}"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04800"/>
            <a:ext cx="8229600" cy="1143000"/>
          </a:xfrm>
        </p:spPr>
        <p:txBody>
          <a:bodyPr/>
          <a:lstStyle/>
          <a:p>
            <a:pPr algn="ctr"/>
            <a:r>
              <a:rPr lang="en-US" sz="7200" dirty="0" smtClean="0"/>
              <a:t>Virus</a:t>
            </a:r>
            <a:endParaRPr lang="en-US" sz="7200" dirty="0"/>
          </a:p>
        </p:txBody>
      </p:sp>
      <p:sp>
        <p:nvSpPr>
          <p:cNvPr id="7171" name="Rectangle 3"/>
          <p:cNvSpPr>
            <a:spLocks noGrp="1" noChangeArrowheads="1"/>
          </p:cNvSpPr>
          <p:nvPr>
            <p:ph type="body" idx="1"/>
          </p:nvPr>
        </p:nvSpPr>
        <p:spPr>
          <a:xfrm>
            <a:off x="533400" y="2057400"/>
            <a:ext cx="8229600" cy="4525963"/>
          </a:xfrm>
          <a:ln/>
        </p:spPr>
        <p:txBody>
          <a:bodyPr/>
          <a:lstStyle/>
          <a:p>
            <a:r>
              <a:rPr lang="en-US" dirty="0" smtClean="0"/>
              <a:t>Virus </a:t>
            </a:r>
            <a:r>
              <a:rPr lang="en-US" dirty="0"/>
              <a:t>can only replicate itself on the host computer on which it is located; it cannot automatically spread to another </a:t>
            </a:r>
            <a:r>
              <a:rPr lang="en-US" dirty="0" smtClean="0"/>
              <a:t>computer</a:t>
            </a:r>
          </a:p>
          <a:p>
            <a:r>
              <a:rPr lang="en-US" dirty="0" smtClean="0"/>
              <a:t>Must </a:t>
            </a:r>
            <a:r>
              <a:rPr lang="en-US" dirty="0"/>
              <a:t>typically rely on the actions of users to spread the virus to other </a:t>
            </a:r>
            <a:r>
              <a:rPr lang="en-US" dirty="0" smtClean="0"/>
              <a:t>computers</a:t>
            </a:r>
          </a:p>
          <a:p>
            <a:r>
              <a:rPr lang="en-US" dirty="0" smtClean="0"/>
              <a:t>Because </a:t>
            </a:r>
            <a:r>
              <a:rPr lang="en-US" dirty="0"/>
              <a:t>viruses are attached to files, it is spread by a user transferring those files to other </a:t>
            </a:r>
            <a:r>
              <a:rPr lang="en-US" dirty="0" smtClean="0"/>
              <a:t>devices</a:t>
            </a:r>
          </a:p>
        </p:txBody>
      </p:sp>
    </p:spTree>
    <p:extLst>
      <p:ext uri="{BB962C8B-B14F-4D97-AF65-F5344CB8AC3E}">
        <p14:creationId xmlns:p14="http://schemas.microsoft.com/office/powerpoint/2010/main" val="21073872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81000"/>
            <a:ext cx="8229600" cy="1143000"/>
          </a:xfrm>
        </p:spPr>
        <p:txBody>
          <a:bodyPr/>
          <a:lstStyle/>
          <a:p>
            <a:pPr algn="ctr"/>
            <a:r>
              <a:rPr lang="en-US" sz="7200" dirty="0" smtClean="0"/>
              <a:t>Worm</a:t>
            </a:r>
            <a:endParaRPr lang="en-US" sz="7200" dirty="0"/>
          </a:p>
        </p:txBody>
      </p:sp>
      <p:sp>
        <p:nvSpPr>
          <p:cNvPr id="7171" name="Rectangle 3"/>
          <p:cNvSpPr>
            <a:spLocks noGrp="1" noChangeArrowheads="1"/>
          </p:cNvSpPr>
          <p:nvPr>
            <p:ph type="body" idx="1"/>
          </p:nvPr>
        </p:nvSpPr>
        <p:spPr>
          <a:ln/>
        </p:spPr>
        <p:txBody>
          <a:bodyPr/>
          <a:lstStyle/>
          <a:p>
            <a:r>
              <a:rPr lang="en-US" sz="2800" b="1" dirty="0" smtClean="0"/>
              <a:t>Worm</a:t>
            </a:r>
            <a:r>
              <a:rPr lang="en-US" sz="2800" dirty="0" smtClean="0"/>
              <a:t> - Program designed to take advantage of vulnerability in application or operating system to enter system</a:t>
            </a:r>
          </a:p>
          <a:p>
            <a:r>
              <a:rPr lang="en-US" sz="2800" dirty="0" smtClean="0"/>
              <a:t>Once worm has exploited the vulnerability on one system, immediately searches for another computer that has the same vulnerability</a:t>
            </a:r>
          </a:p>
          <a:p>
            <a:r>
              <a:rPr lang="en-US" sz="2800" dirty="0" smtClean="0"/>
              <a:t>Worm can travel by itself and does not require any user action to begin its execution</a:t>
            </a:r>
            <a:endParaRPr lang="en-US" dirty="0" smtClean="0"/>
          </a:p>
          <a:p>
            <a:pPr>
              <a:buNone/>
            </a:pPr>
            <a:endParaRPr lang="en-US" dirty="0" smtClean="0"/>
          </a:p>
        </p:txBody>
      </p:sp>
    </p:spTree>
    <p:extLst>
      <p:ext uri="{BB962C8B-B14F-4D97-AF65-F5344CB8AC3E}">
        <p14:creationId xmlns:p14="http://schemas.microsoft.com/office/powerpoint/2010/main" val="11336276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p:txBody>
          <a:bodyPr/>
          <a:lstStyle/>
          <a:p>
            <a:pPr algn="ctr"/>
            <a:r>
              <a:rPr lang="en-US" sz="7200" dirty="0" smtClean="0"/>
              <a:t>Trojan</a:t>
            </a:r>
            <a:endParaRPr lang="en-US" sz="7200" dirty="0"/>
          </a:p>
        </p:txBody>
      </p:sp>
      <p:sp>
        <p:nvSpPr>
          <p:cNvPr id="508931" name="Rectangle 3"/>
          <p:cNvSpPr>
            <a:spLocks noGrp="1" noChangeArrowheads="1"/>
          </p:cNvSpPr>
          <p:nvPr>
            <p:ph type="body" idx="1"/>
          </p:nvPr>
        </p:nvSpPr>
        <p:spPr/>
        <p:txBody>
          <a:bodyPr/>
          <a:lstStyle/>
          <a:p>
            <a:r>
              <a:rPr lang="en-US" b="1" dirty="0" smtClean="0"/>
              <a:t>Trojan </a:t>
            </a:r>
            <a:r>
              <a:rPr lang="en-US" dirty="0" smtClean="0"/>
              <a:t>- Program advertised as performing one activity but actually does something else (or it may perform both the advertised and malicious activities)</a:t>
            </a:r>
          </a:p>
          <a:p>
            <a:r>
              <a:rPr lang="en-US" dirty="0" smtClean="0"/>
              <a:t>Typically executable programs that contain hidden code that attacks the computer system</a:t>
            </a:r>
            <a:endParaRPr lang="en-US" dirty="0"/>
          </a:p>
        </p:txBody>
      </p:sp>
    </p:spTree>
    <p:extLst>
      <p:ext uri="{BB962C8B-B14F-4D97-AF65-F5344CB8AC3E}">
        <p14:creationId xmlns:p14="http://schemas.microsoft.com/office/powerpoint/2010/main" val="13655525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p:txBody>
          <a:bodyPr/>
          <a:lstStyle/>
          <a:p>
            <a:pPr algn="ctr"/>
            <a:r>
              <a:rPr lang="en-US" sz="6000" dirty="0" smtClean="0"/>
              <a:t>Zombies &amp; Botnets</a:t>
            </a:r>
            <a:endParaRPr lang="en-US" sz="6000" dirty="0"/>
          </a:p>
        </p:txBody>
      </p:sp>
      <p:sp>
        <p:nvSpPr>
          <p:cNvPr id="508931" name="Rectangle 3"/>
          <p:cNvSpPr>
            <a:spLocks noGrp="1" noChangeArrowheads="1"/>
          </p:cNvSpPr>
          <p:nvPr>
            <p:ph type="body" idx="1"/>
          </p:nvPr>
        </p:nvSpPr>
        <p:spPr>
          <a:xfrm>
            <a:off x="1143000" y="1981200"/>
            <a:ext cx="7772400" cy="4572000"/>
          </a:xfrm>
        </p:spPr>
        <p:txBody>
          <a:bodyPr/>
          <a:lstStyle/>
          <a:p>
            <a:r>
              <a:rPr lang="en-US" sz="2800" dirty="0" smtClean="0"/>
              <a:t>Common malware today carried by Trojan horses, worms, and viruses</a:t>
            </a:r>
          </a:p>
          <a:p>
            <a:r>
              <a:rPr lang="en-US" sz="2800" dirty="0" smtClean="0"/>
              <a:t>Program puts infected computer under remote control of an attacker without user’s knowledge</a:t>
            </a:r>
          </a:p>
          <a:p>
            <a:r>
              <a:rPr lang="en-US" sz="2800" b="1" dirty="0" smtClean="0"/>
              <a:t>Zombie </a:t>
            </a:r>
            <a:r>
              <a:rPr lang="en-US" sz="2800" dirty="0" smtClean="0"/>
              <a:t>- Infected “robot” computer</a:t>
            </a:r>
          </a:p>
          <a:p>
            <a:r>
              <a:rPr lang="en-US" sz="2800" b="1" dirty="0" smtClean="0"/>
              <a:t>Botnet </a:t>
            </a:r>
            <a:r>
              <a:rPr lang="en-US" sz="2800" dirty="0" smtClean="0"/>
              <a:t>- Thousands of zombies manipulated under remote control</a:t>
            </a:r>
          </a:p>
          <a:p>
            <a:r>
              <a:rPr lang="en-US" sz="2800" dirty="0"/>
              <a:t>Once under the </a:t>
            </a:r>
            <a:r>
              <a:rPr lang="en-US" sz="2800" dirty="0" smtClean="0"/>
              <a:t>attackers control </a:t>
            </a:r>
            <a:r>
              <a:rPr lang="en-US" sz="2800" dirty="0"/>
              <a:t>botnets can be used </a:t>
            </a:r>
            <a:r>
              <a:rPr lang="en-US" sz="2800" dirty="0" smtClean="0"/>
              <a:t>to attack other computers</a:t>
            </a:r>
            <a:endParaRPr lang="en-US" sz="2800" dirty="0"/>
          </a:p>
        </p:txBody>
      </p:sp>
    </p:spTree>
    <p:extLst>
      <p:ext uri="{BB962C8B-B14F-4D97-AF65-F5344CB8AC3E}">
        <p14:creationId xmlns:p14="http://schemas.microsoft.com/office/powerpoint/2010/main" val="11962263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42" name="Rectangle 2"/>
          <p:cNvSpPr>
            <a:spLocks noGrp="1" noChangeArrowheads="1"/>
          </p:cNvSpPr>
          <p:nvPr>
            <p:ph type="title"/>
          </p:nvPr>
        </p:nvSpPr>
        <p:spPr/>
        <p:txBody>
          <a:bodyPr/>
          <a:lstStyle/>
          <a:p>
            <a:pPr algn="ctr"/>
            <a:r>
              <a:rPr lang="en-US" sz="6000" dirty="0" smtClean="0"/>
              <a:t>Personal Firewall</a:t>
            </a:r>
            <a:endParaRPr lang="en-US" sz="6000" dirty="0"/>
          </a:p>
        </p:txBody>
      </p:sp>
      <p:sp>
        <p:nvSpPr>
          <p:cNvPr id="1136643" name="Rectangle 3"/>
          <p:cNvSpPr>
            <a:spLocks noGrp="1" noChangeArrowheads="1"/>
          </p:cNvSpPr>
          <p:nvPr>
            <p:ph type="body" idx="1"/>
          </p:nvPr>
        </p:nvSpPr>
        <p:spPr>
          <a:xfrm>
            <a:off x="762000" y="2057400"/>
            <a:ext cx="7772400" cy="4535487"/>
          </a:xfrm>
        </p:spPr>
        <p:txBody>
          <a:bodyPr/>
          <a:lstStyle/>
          <a:p>
            <a:pPr marL="609600" indent="-609600">
              <a:lnSpc>
                <a:spcPct val="80000"/>
              </a:lnSpc>
            </a:pPr>
            <a:r>
              <a:rPr lang="en-US" sz="2800" b="1" dirty="0" smtClean="0"/>
              <a:t>Two-way personal software firewall </a:t>
            </a:r>
            <a:r>
              <a:rPr lang="en-US" sz="2800" dirty="0" smtClean="0"/>
              <a:t>- Inspects network traffic passing through it and denies/permits passage based on rules</a:t>
            </a:r>
            <a:endParaRPr lang="en-US" sz="2800" i="1" dirty="0"/>
          </a:p>
          <a:p>
            <a:pPr marL="609600" indent="-609600">
              <a:lnSpc>
                <a:spcPct val="80000"/>
              </a:lnSpc>
            </a:pPr>
            <a:r>
              <a:rPr lang="en-US" sz="2800" dirty="0" smtClean="0"/>
              <a:t>Firewall restricts what can come in and go out of computer across the network</a:t>
            </a:r>
          </a:p>
          <a:p>
            <a:pPr marL="1009650" lvl="1" indent="-609600">
              <a:lnSpc>
                <a:spcPct val="80000"/>
              </a:lnSpc>
            </a:pPr>
            <a:r>
              <a:rPr lang="en-US" sz="2400" dirty="0" smtClean="0"/>
              <a:t>Stops bad stuff from coming in</a:t>
            </a:r>
          </a:p>
          <a:p>
            <a:pPr marL="1009650" lvl="1" indent="-609600">
              <a:lnSpc>
                <a:spcPct val="80000"/>
              </a:lnSpc>
            </a:pPr>
            <a:r>
              <a:rPr lang="en-US" sz="2400" dirty="0" smtClean="0"/>
              <a:t>Stops a compromised computer from </a:t>
            </a:r>
            <a:r>
              <a:rPr lang="en-US" sz="2400" dirty="0"/>
              <a:t>infecting other computers on network</a:t>
            </a:r>
          </a:p>
          <a:p>
            <a:pPr marL="609600" indent="-609600">
              <a:lnSpc>
                <a:spcPct val="80000"/>
              </a:lnSpc>
            </a:pPr>
            <a:r>
              <a:rPr lang="en-US" sz="2800" dirty="0"/>
              <a:t>Application-aware firewall allows user to specify which desktop applications can connect to </a:t>
            </a:r>
            <a:r>
              <a:rPr lang="en-US" sz="2800" dirty="0" smtClean="0"/>
              <a:t>the network</a:t>
            </a:r>
          </a:p>
        </p:txBody>
      </p:sp>
      <p:sp>
        <p:nvSpPr>
          <p:cNvPr id="4" name="Slide Number Placeholder 3"/>
          <p:cNvSpPr>
            <a:spLocks noGrp="1"/>
          </p:cNvSpPr>
          <p:nvPr>
            <p:ph type="sldNum" sz="quarter" idx="4294967295"/>
          </p:nvPr>
        </p:nvSpPr>
        <p:spPr>
          <a:xfrm>
            <a:off x="6781800" y="6324600"/>
            <a:ext cx="1905000" cy="457200"/>
          </a:xfrm>
          <a:prstGeom prst="rect">
            <a:avLst/>
          </a:prstGeom>
        </p:spPr>
        <p:txBody>
          <a:bodyPr/>
          <a:lstStyle/>
          <a:p>
            <a:fld id="{489264B3-337E-44E0-BC89-34B7688284F5}" type="slidenum">
              <a:rPr lang="en-US" smtClean="0"/>
              <a:pPr/>
              <a:t>54</a:t>
            </a:fld>
            <a:endParaRPr lang="en-US" dirty="0"/>
          </a:p>
        </p:txBody>
      </p:sp>
    </p:spTree>
    <p:extLst>
      <p:ext uri="{BB962C8B-B14F-4D97-AF65-F5344CB8AC3E}">
        <p14:creationId xmlns:p14="http://schemas.microsoft.com/office/powerpoint/2010/main" val="27790803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8290" name="Rectangle 2"/>
          <p:cNvSpPr>
            <a:spLocks noGrp="1" noChangeArrowheads="1"/>
          </p:cNvSpPr>
          <p:nvPr>
            <p:ph type="title"/>
          </p:nvPr>
        </p:nvSpPr>
        <p:spPr/>
        <p:txBody>
          <a:bodyPr/>
          <a:lstStyle/>
          <a:p>
            <a:pPr algn="ctr"/>
            <a:r>
              <a:rPr lang="en-US" sz="5400" dirty="0" smtClean="0">
                <a:solidFill>
                  <a:schemeClr val="tx2"/>
                </a:solidFill>
              </a:rPr>
              <a:t>Check Firewall Settings</a:t>
            </a:r>
            <a:endParaRPr lang="en-US" sz="5400" dirty="0">
              <a:solidFill>
                <a:schemeClr val="tx2"/>
              </a:solidFill>
            </a:endParaRPr>
          </a:p>
        </p:txBody>
      </p:sp>
      <p:sp>
        <p:nvSpPr>
          <p:cNvPr id="4" name="Slide Number Placeholder 3"/>
          <p:cNvSpPr>
            <a:spLocks noGrp="1"/>
          </p:cNvSpPr>
          <p:nvPr>
            <p:ph type="sldNum" sz="quarter" idx="4294967295"/>
          </p:nvPr>
        </p:nvSpPr>
        <p:spPr>
          <a:xfrm>
            <a:off x="6781800" y="6324600"/>
            <a:ext cx="1905000" cy="457200"/>
          </a:xfrm>
          <a:prstGeom prst="rect">
            <a:avLst/>
          </a:prstGeom>
        </p:spPr>
        <p:txBody>
          <a:bodyPr/>
          <a:lstStyle/>
          <a:p>
            <a:fld id="{489264B3-337E-44E0-BC89-34B7688284F5}" type="slidenum">
              <a:rPr lang="en-US" smtClean="0"/>
              <a:pPr/>
              <a:t>55</a:t>
            </a:fld>
            <a:endParaRPr lang="en-US" dirty="0"/>
          </a:p>
        </p:txBody>
      </p:sp>
      <p:sp>
        <p:nvSpPr>
          <p:cNvPr id="2" name="Content Placeholder 1"/>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915884"/>
            <a:ext cx="7162800" cy="4669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70045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410" name="Rectangle 2"/>
          <p:cNvSpPr>
            <a:spLocks noGrp="1" noChangeArrowheads="1"/>
          </p:cNvSpPr>
          <p:nvPr>
            <p:ph type="title"/>
          </p:nvPr>
        </p:nvSpPr>
        <p:spPr/>
        <p:txBody>
          <a:bodyPr/>
          <a:lstStyle/>
          <a:p>
            <a:pPr algn="ctr"/>
            <a:r>
              <a:rPr lang="en-US" sz="7200" dirty="0"/>
              <a:t>Test Firewall</a:t>
            </a:r>
          </a:p>
        </p:txBody>
      </p:sp>
      <p:pic>
        <p:nvPicPr>
          <p:cNvPr id="1041411" name="Picture 3" descr="Figure 1-10"/>
          <p:cNvPicPr>
            <a:picLocks noGrp="1" noChangeAspect="1" noChangeArrowheads="1"/>
          </p:cNvPicPr>
          <p:nvPr>
            <p:ph idx="1"/>
          </p:nvPr>
        </p:nvPicPr>
        <p:blipFill>
          <a:blip r:embed="rId3" cstate="print"/>
          <a:srcRect/>
          <a:stretch>
            <a:fillRect/>
          </a:stretch>
        </p:blipFill>
        <p:spPr>
          <a:xfrm>
            <a:off x="533400" y="1828800"/>
            <a:ext cx="8229600" cy="4846118"/>
          </a:xfrm>
          <a:noFill/>
          <a:ln/>
        </p:spPr>
      </p:pic>
      <p:sp>
        <p:nvSpPr>
          <p:cNvPr id="4" name="Slide Number Placeholder 3"/>
          <p:cNvSpPr>
            <a:spLocks noGrp="1"/>
          </p:cNvSpPr>
          <p:nvPr>
            <p:ph type="sldNum" sz="quarter" idx="4294967295"/>
          </p:nvPr>
        </p:nvSpPr>
        <p:spPr>
          <a:xfrm>
            <a:off x="6781800" y="6324600"/>
            <a:ext cx="1905000" cy="457200"/>
          </a:xfrm>
          <a:prstGeom prst="rect">
            <a:avLst/>
          </a:prstGeom>
        </p:spPr>
        <p:txBody>
          <a:bodyPr/>
          <a:lstStyle/>
          <a:p>
            <a:fld id="{489264B3-337E-44E0-BC89-34B7688284F5}" type="slidenum">
              <a:rPr lang="en-US" smtClean="0"/>
              <a:pPr/>
              <a:t>56</a:t>
            </a:fld>
            <a:endParaRPr lang="en-US" dirty="0"/>
          </a:p>
        </p:txBody>
      </p:sp>
    </p:spTree>
    <p:extLst>
      <p:ext uri="{BB962C8B-B14F-4D97-AF65-F5344CB8AC3E}">
        <p14:creationId xmlns:p14="http://schemas.microsoft.com/office/powerpoint/2010/main" val="7852421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410" name="Rectangle 2"/>
          <p:cNvSpPr>
            <a:spLocks noGrp="1" noChangeArrowheads="1"/>
          </p:cNvSpPr>
          <p:nvPr>
            <p:ph type="title"/>
          </p:nvPr>
        </p:nvSpPr>
        <p:spPr>
          <a:xfrm>
            <a:off x="457200" y="457200"/>
            <a:ext cx="8229600" cy="1143000"/>
          </a:xfrm>
        </p:spPr>
        <p:txBody>
          <a:bodyPr/>
          <a:lstStyle/>
          <a:p>
            <a:pPr algn="ctr"/>
            <a:r>
              <a:rPr lang="en-US" sz="7200" dirty="0"/>
              <a:t>Test Firewall</a:t>
            </a:r>
          </a:p>
        </p:txBody>
      </p:sp>
      <p:pic>
        <p:nvPicPr>
          <p:cNvPr id="5" name="Content Placeholder 4" descr="Bad Shields UP.JPG"/>
          <p:cNvPicPr>
            <a:picLocks noGrp="1" noChangeAspect="1"/>
          </p:cNvPicPr>
          <p:nvPr>
            <p:ph idx="1"/>
          </p:nvPr>
        </p:nvPicPr>
        <p:blipFill>
          <a:blip r:embed="rId3" cstate="print"/>
          <a:stretch>
            <a:fillRect/>
          </a:stretch>
        </p:blipFill>
        <p:spPr>
          <a:xfrm>
            <a:off x="2362200" y="1981200"/>
            <a:ext cx="4920949" cy="4277909"/>
          </a:xfrm>
        </p:spPr>
      </p:pic>
      <p:pic>
        <p:nvPicPr>
          <p:cNvPr id="1026" name="Picture 2"/>
          <p:cNvPicPr>
            <a:picLocks noChangeAspect="1" noChangeArrowheads="1"/>
          </p:cNvPicPr>
          <p:nvPr/>
        </p:nvPicPr>
        <p:blipFill>
          <a:blip r:embed="rId4" cstate="print"/>
          <a:srcRect/>
          <a:stretch>
            <a:fillRect/>
          </a:stretch>
        </p:blipFill>
        <p:spPr bwMode="auto">
          <a:xfrm>
            <a:off x="2667000" y="5334000"/>
            <a:ext cx="4133850" cy="790575"/>
          </a:xfrm>
          <a:prstGeom prst="rect">
            <a:avLst/>
          </a:prstGeom>
          <a:noFill/>
          <a:ln w="9525">
            <a:noFill/>
            <a:miter lim="800000"/>
            <a:headEnd/>
            <a:tailEnd/>
          </a:ln>
        </p:spPr>
      </p:pic>
      <p:sp>
        <p:nvSpPr>
          <p:cNvPr id="6" name="Slide Number Placeholder 5"/>
          <p:cNvSpPr>
            <a:spLocks noGrp="1"/>
          </p:cNvSpPr>
          <p:nvPr>
            <p:ph type="sldNum" sz="quarter" idx="4294967295"/>
          </p:nvPr>
        </p:nvSpPr>
        <p:spPr>
          <a:xfrm>
            <a:off x="6781800" y="6324600"/>
            <a:ext cx="1905000" cy="457200"/>
          </a:xfrm>
          <a:prstGeom prst="rect">
            <a:avLst/>
          </a:prstGeom>
        </p:spPr>
        <p:txBody>
          <a:bodyPr/>
          <a:lstStyle/>
          <a:p>
            <a:fld id="{489264B3-337E-44E0-BC89-34B7688284F5}" type="slidenum">
              <a:rPr lang="en-US" smtClean="0"/>
              <a:pPr/>
              <a:t>57</a:t>
            </a:fld>
            <a:endParaRPr lang="en-US" dirty="0"/>
          </a:p>
        </p:txBody>
      </p:sp>
    </p:spTree>
    <p:extLst>
      <p:ext uri="{BB962C8B-B14F-4D97-AF65-F5344CB8AC3E}">
        <p14:creationId xmlns:p14="http://schemas.microsoft.com/office/powerpoint/2010/main" val="30219651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2"/>
          <p:cNvSpPr>
            <a:spLocks noGrp="1" noChangeArrowheads="1"/>
          </p:cNvSpPr>
          <p:nvPr>
            <p:ph type="title"/>
          </p:nvPr>
        </p:nvSpPr>
        <p:spPr/>
        <p:txBody>
          <a:bodyPr/>
          <a:lstStyle/>
          <a:p>
            <a:pPr algn="ctr"/>
            <a:r>
              <a:rPr lang="en-US" sz="6000" dirty="0"/>
              <a:t>Patch Management</a:t>
            </a:r>
            <a:r>
              <a:rPr lang="en-US" sz="6600" dirty="0"/>
              <a:t> </a:t>
            </a:r>
          </a:p>
        </p:txBody>
      </p:sp>
      <p:sp>
        <p:nvSpPr>
          <p:cNvPr id="655363" name="Rectangle 3"/>
          <p:cNvSpPr>
            <a:spLocks noGrp="1" noChangeArrowheads="1"/>
          </p:cNvSpPr>
          <p:nvPr>
            <p:ph type="body" idx="1"/>
          </p:nvPr>
        </p:nvSpPr>
        <p:spPr/>
        <p:txBody>
          <a:bodyPr/>
          <a:lstStyle/>
          <a:p>
            <a:r>
              <a:rPr lang="en-US" sz="4800" dirty="0"/>
              <a:t>Different types of patches</a:t>
            </a:r>
          </a:p>
          <a:p>
            <a:r>
              <a:rPr lang="en-US" sz="4800" dirty="0" smtClean="0"/>
              <a:t>How to install </a:t>
            </a:r>
            <a:r>
              <a:rPr lang="en-US" sz="4800" dirty="0"/>
              <a:t>patch</a:t>
            </a:r>
          </a:p>
          <a:p>
            <a:r>
              <a:rPr lang="en-US" sz="4800" dirty="0" smtClean="0"/>
              <a:t>Auto-update feature</a:t>
            </a:r>
            <a:endParaRPr lang="en-US" sz="4800" dirty="0"/>
          </a:p>
        </p:txBody>
      </p:sp>
    </p:spTree>
    <p:extLst>
      <p:ext uri="{BB962C8B-B14F-4D97-AF65-F5344CB8AC3E}">
        <p14:creationId xmlns:p14="http://schemas.microsoft.com/office/powerpoint/2010/main" val="38555184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138" name="Rectangle 2"/>
          <p:cNvSpPr>
            <a:spLocks noGrp="1" noChangeArrowheads="1"/>
          </p:cNvSpPr>
          <p:nvPr>
            <p:ph type="title"/>
          </p:nvPr>
        </p:nvSpPr>
        <p:spPr/>
        <p:txBody>
          <a:bodyPr/>
          <a:lstStyle/>
          <a:p>
            <a:pPr algn="ctr"/>
            <a:r>
              <a:rPr lang="en-US" dirty="0"/>
              <a:t>Windows Patch Updates</a:t>
            </a:r>
          </a:p>
        </p:txBody>
      </p:sp>
      <p:sp>
        <p:nvSpPr>
          <p:cNvPr id="4" name="Content Placeholder 3"/>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915886"/>
            <a:ext cx="7238999" cy="4713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5972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457200" y="914400"/>
            <a:ext cx="8229600" cy="609599"/>
          </a:xfrm>
        </p:spPr>
        <p:txBody>
          <a:bodyPr/>
          <a:lstStyle/>
          <a:p>
            <a:pPr algn="ctr" eaLnBrk="1" hangingPunct="1"/>
            <a:r>
              <a:rPr lang="en-US" sz="9600" dirty="0" smtClean="0"/>
              <a:t>50%</a:t>
            </a:r>
          </a:p>
        </p:txBody>
      </p:sp>
      <p:sp>
        <p:nvSpPr>
          <p:cNvPr id="7172" name="Rectangle 3"/>
          <p:cNvSpPr>
            <a:spLocks noGrp="1" noChangeArrowheads="1"/>
          </p:cNvSpPr>
          <p:nvPr>
            <p:ph type="body" idx="1"/>
          </p:nvPr>
        </p:nvSpPr>
        <p:spPr>
          <a:xfrm>
            <a:off x="1143000" y="1905000"/>
            <a:ext cx="7772400" cy="4800600"/>
          </a:xfrm>
        </p:spPr>
        <p:txBody>
          <a:bodyPr/>
          <a:lstStyle/>
          <a:p>
            <a:pPr marL="609600" indent="-609600">
              <a:lnSpc>
                <a:spcPct val="90000"/>
              </a:lnSpc>
              <a:buFont typeface="Wingdings" pitchFamily="2" charset="2"/>
              <a:buAutoNum type="alphaUcPeriod"/>
            </a:pPr>
            <a:r>
              <a:rPr lang="en-US" sz="3600" dirty="0" smtClean="0"/>
              <a:t>How much your retirement account lost since 2008</a:t>
            </a:r>
          </a:p>
          <a:p>
            <a:pPr marL="609600" indent="-609600" eaLnBrk="1" hangingPunct="1">
              <a:lnSpc>
                <a:spcPct val="90000"/>
              </a:lnSpc>
              <a:buFont typeface="Wingdings" pitchFamily="2" charset="2"/>
              <a:buAutoNum type="alphaUcPeriod"/>
            </a:pPr>
            <a:r>
              <a:rPr lang="en-US" sz="3600" dirty="0" smtClean="0"/>
              <a:t>Price your new flat panel TV dropped the week after you bought it</a:t>
            </a:r>
          </a:p>
          <a:p>
            <a:pPr marL="609600" indent="-609600" eaLnBrk="1" hangingPunct="1">
              <a:lnSpc>
                <a:spcPct val="90000"/>
              </a:lnSpc>
              <a:buFont typeface="Wingdings" pitchFamily="2" charset="2"/>
              <a:buAutoNum type="alphaUcPeriod"/>
            </a:pPr>
            <a:r>
              <a:rPr lang="en-US" sz="3600" dirty="0" smtClean="0"/>
              <a:t>Percentage of Americans who had their credit card or SSN exposed online</a:t>
            </a:r>
          </a:p>
        </p:txBody>
      </p:sp>
      <p:sp>
        <p:nvSpPr>
          <p:cNvPr id="4" name="Slide Number Placeholder 3"/>
          <p:cNvSpPr>
            <a:spLocks noGrp="1"/>
          </p:cNvSpPr>
          <p:nvPr>
            <p:ph type="sldNum" sz="quarter" idx="12"/>
          </p:nvPr>
        </p:nvSpPr>
        <p:spPr/>
        <p:txBody>
          <a:bodyPr/>
          <a:lstStyle/>
          <a:p>
            <a:fld id="{489264B3-337E-44E0-BC89-34B7688284F5}"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p:txBody>
          <a:bodyPr/>
          <a:lstStyle/>
          <a:p>
            <a:pPr algn="ctr"/>
            <a:r>
              <a:rPr lang="en-US" sz="5400" dirty="0" smtClean="0"/>
              <a:t>Know Your Antivirus</a:t>
            </a:r>
            <a:endParaRPr lang="en-US" sz="6000" dirty="0"/>
          </a:p>
        </p:txBody>
      </p:sp>
      <p:sp>
        <p:nvSpPr>
          <p:cNvPr id="657411" name="Rectangle 3"/>
          <p:cNvSpPr>
            <a:spLocks noGrp="1" noChangeArrowheads="1"/>
          </p:cNvSpPr>
          <p:nvPr>
            <p:ph type="body" idx="1"/>
          </p:nvPr>
        </p:nvSpPr>
        <p:spPr/>
        <p:txBody>
          <a:bodyPr/>
          <a:lstStyle/>
          <a:p>
            <a:r>
              <a:rPr lang="en-US" sz="4800" dirty="0" smtClean="0"/>
              <a:t>Know how to update</a:t>
            </a:r>
            <a:endParaRPr lang="en-US" sz="4800" dirty="0"/>
          </a:p>
          <a:p>
            <a:r>
              <a:rPr lang="en-US" sz="4800" dirty="0" smtClean="0"/>
              <a:t>Know how to scan device</a:t>
            </a:r>
            <a:endParaRPr lang="en-US" sz="4800" dirty="0"/>
          </a:p>
          <a:p>
            <a:r>
              <a:rPr lang="en-US" sz="4800" dirty="0" smtClean="0"/>
              <a:t>Know how to test antivirus</a:t>
            </a:r>
            <a:endParaRPr lang="en-US" sz="4800" dirty="0"/>
          </a:p>
          <a:p>
            <a:r>
              <a:rPr lang="en-US" sz="4800" dirty="0" smtClean="0"/>
              <a:t>Know how to disinfect</a:t>
            </a:r>
            <a:endParaRPr lang="en-US" sz="4800" dirty="0"/>
          </a:p>
        </p:txBody>
      </p:sp>
      <p:sp>
        <p:nvSpPr>
          <p:cNvPr id="4" name="Slide Number Placeholder 3"/>
          <p:cNvSpPr>
            <a:spLocks noGrp="1"/>
          </p:cNvSpPr>
          <p:nvPr>
            <p:ph type="sldNum" sz="quarter" idx="4294967295"/>
          </p:nvPr>
        </p:nvSpPr>
        <p:spPr>
          <a:xfrm>
            <a:off x="6781800" y="6324600"/>
            <a:ext cx="1905000" cy="457200"/>
          </a:xfrm>
          <a:prstGeom prst="rect">
            <a:avLst/>
          </a:prstGeom>
        </p:spPr>
        <p:txBody>
          <a:bodyPr/>
          <a:lstStyle/>
          <a:p>
            <a:fld id="{489264B3-337E-44E0-BC89-34B7688284F5}" type="slidenum">
              <a:rPr lang="en-US" smtClean="0"/>
              <a:pPr/>
              <a:t>60</a:t>
            </a:fld>
            <a:endParaRPr lang="en-US" dirty="0"/>
          </a:p>
        </p:txBody>
      </p:sp>
    </p:spTree>
    <p:extLst>
      <p:ext uri="{BB962C8B-B14F-4D97-AF65-F5344CB8AC3E}">
        <p14:creationId xmlns:p14="http://schemas.microsoft.com/office/powerpoint/2010/main" val="6735108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114" name="Rectangle 2"/>
          <p:cNvSpPr>
            <a:spLocks noGrp="1" noChangeArrowheads="1"/>
          </p:cNvSpPr>
          <p:nvPr>
            <p:ph type="title"/>
          </p:nvPr>
        </p:nvSpPr>
        <p:spPr>
          <a:xfrm>
            <a:off x="457200" y="381000"/>
            <a:ext cx="8229600" cy="1143000"/>
          </a:xfrm>
        </p:spPr>
        <p:txBody>
          <a:bodyPr/>
          <a:lstStyle/>
          <a:p>
            <a:pPr algn="ctr"/>
            <a:r>
              <a:rPr lang="en-US" sz="7200" dirty="0"/>
              <a:t>Antivirus</a:t>
            </a:r>
          </a:p>
        </p:txBody>
      </p:sp>
      <p:sp>
        <p:nvSpPr>
          <p:cNvPr id="4" name="Content Placeholder 3"/>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05000"/>
            <a:ext cx="8001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73920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p:txBody>
          <a:bodyPr/>
          <a:lstStyle/>
          <a:p>
            <a:pPr algn="ctr"/>
            <a:r>
              <a:rPr lang="en-US" sz="7200" dirty="0" smtClean="0"/>
              <a:t>Antivirus</a:t>
            </a:r>
            <a:endParaRPr lang="en-US" sz="7200" dirty="0"/>
          </a:p>
        </p:txBody>
      </p:sp>
      <p:sp>
        <p:nvSpPr>
          <p:cNvPr id="657411" name="Rectangle 3"/>
          <p:cNvSpPr>
            <a:spLocks noGrp="1" noChangeArrowheads="1"/>
          </p:cNvSpPr>
          <p:nvPr>
            <p:ph type="body" idx="1"/>
          </p:nvPr>
        </p:nvSpPr>
        <p:spPr/>
        <p:txBody>
          <a:bodyPr/>
          <a:lstStyle/>
          <a:p>
            <a:r>
              <a:rPr lang="en-US" sz="4400" dirty="0" smtClean="0">
                <a:hlinkClick r:id="rId3"/>
              </a:rPr>
              <a:t>Test </a:t>
            </a:r>
            <a:r>
              <a:rPr lang="en-US" sz="4400" dirty="0">
                <a:hlinkClick r:id="rId3"/>
              </a:rPr>
              <a:t>antivirus </a:t>
            </a:r>
            <a:r>
              <a:rPr lang="en-US" sz="4400" dirty="0" smtClean="0">
                <a:hlinkClick r:id="rId3"/>
              </a:rPr>
              <a:t>settings </a:t>
            </a:r>
            <a:endParaRPr lang="en-US" sz="4400" dirty="0"/>
          </a:p>
          <a:p>
            <a:r>
              <a:rPr lang="en-US" sz="4400" dirty="0">
                <a:hlinkClick r:id="rId4"/>
              </a:rPr>
              <a:t>Disinfect</a:t>
            </a:r>
            <a:r>
              <a:rPr lang="en-US" sz="4400" dirty="0"/>
              <a:t> </a:t>
            </a:r>
          </a:p>
        </p:txBody>
      </p:sp>
    </p:spTree>
    <p:extLst>
      <p:ext uri="{BB962C8B-B14F-4D97-AF65-F5344CB8AC3E}">
        <p14:creationId xmlns:p14="http://schemas.microsoft.com/office/powerpoint/2010/main" val="12822887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2" name="Rectangle 2"/>
          <p:cNvSpPr>
            <a:spLocks noGrp="1" noChangeArrowheads="1"/>
          </p:cNvSpPr>
          <p:nvPr>
            <p:ph type="title"/>
          </p:nvPr>
        </p:nvSpPr>
        <p:spPr/>
        <p:txBody>
          <a:bodyPr/>
          <a:lstStyle/>
          <a:p>
            <a:pPr algn="ctr"/>
            <a:r>
              <a:rPr lang="en-US" dirty="0"/>
              <a:t>Windows </a:t>
            </a:r>
            <a:r>
              <a:rPr lang="en-US" dirty="0" smtClean="0"/>
              <a:t>Action Center</a:t>
            </a:r>
            <a:endParaRPr lang="en-US" dirty="0"/>
          </a:p>
        </p:txBody>
      </p:sp>
      <p:sp>
        <p:nvSpPr>
          <p:cNvPr id="1172483" name="Rectangle 3"/>
          <p:cNvSpPr>
            <a:spLocks noGrp="1" noChangeArrowheads="1"/>
          </p:cNvSpPr>
          <p:nvPr>
            <p:ph type="body" idx="1"/>
          </p:nvPr>
        </p:nvSpPr>
        <p:spPr>
          <a:xfrm>
            <a:off x="762000" y="1981200"/>
            <a:ext cx="7772400" cy="4687887"/>
          </a:xfrm>
        </p:spPr>
        <p:txBody>
          <a:bodyPr/>
          <a:lstStyle/>
          <a:p>
            <a:pPr marL="660400" indent="-660400"/>
            <a:r>
              <a:rPr lang="en-US" sz="2400" dirty="0" smtClean="0"/>
              <a:t>Displays all system </a:t>
            </a:r>
            <a:r>
              <a:rPr lang="en-US" sz="2400" dirty="0"/>
              <a:t>security features</a:t>
            </a:r>
          </a:p>
          <a:p>
            <a:pPr marL="660400" indent="-660400"/>
            <a:r>
              <a:rPr lang="en-US" sz="2400" dirty="0"/>
              <a:t>First in Windows XP SP2 to constantly monitor &amp; display status of Windows Firewall, Automatic Updates, anti-virus </a:t>
            </a:r>
          </a:p>
          <a:p>
            <a:pPr marL="660400" indent="-660400"/>
            <a:r>
              <a:rPr lang="en-US" sz="2400" dirty="0" smtClean="0"/>
              <a:t>Vista “Windows Security Center (WSC)” </a:t>
            </a:r>
            <a:r>
              <a:rPr lang="en-US" sz="2400" dirty="0"/>
              <a:t>expands coverage  by adding </a:t>
            </a:r>
            <a:r>
              <a:rPr lang="en-US" sz="2400" dirty="0" smtClean="0"/>
              <a:t>anti-spyware </a:t>
            </a:r>
            <a:r>
              <a:rPr lang="en-US" sz="2400" dirty="0"/>
              <a:t>software, Internet Explorer security settings, User Account </a:t>
            </a:r>
            <a:r>
              <a:rPr lang="en-US" sz="2400" dirty="0" smtClean="0"/>
              <a:t>Control, and monitoring </a:t>
            </a:r>
            <a:r>
              <a:rPr lang="en-US" sz="2400" dirty="0"/>
              <a:t>multiple vendors’ security solutions running and indicate which are enabled and up to date </a:t>
            </a:r>
            <a:endParaRPr lang="en-US" sz="2400" dirty="0" smtClean="0"/>
          </a:p>
          <a:p>
            <a:pPr marL="660400" indent="-660400"/>
            <a:r>
              <a:rPr lang="en-US" sz="2400" dirty="0" smtClean="0"/>
              <a:t>Windows 7 renamed to “Action Center”</a:t>
            </a:r>
            <a:endParaRPr lang="en-US" sz="2400" dirty="0"/>
          </a:p>
        </p:txBody>
      </p:sp>
    </p:spTree>
    <p:extLst>
      <p:ext uri="{BB962C8B-B14F-4D97-AF65-F5344CB8AC3E}">
        <p14:creationId xmlns:p14="http://schemas.microsoft.com/office/powerpoint/2010/main" val="35242741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4100" name="Rectangle 4"/>
          <p:cNvSpPr>
            <a:spLocks noGrp="1" noChangeArrowheads="1"/>
          </p:cNvSpPr>
          <p:nvPr>
            <p:ph type="title"/>
          </p:nvPr>
        </p:nvSpPr>
        <p:spPr/>
        <p:txBody>
          <a:bodyPr/>
          <a:lstStyle/>
          <a:p>
            <a:pPr algn="ctr"/>
            <a:r>
              <a:rPr lang="en-US" sz="5400" dirty="0" smtClean="0">
                <a:solidFill>
                  <a:schemeClr val="tx2"/>
                </a:solidFill>
              </a:rPr>
              <a:t>Windows Action Center</a:t>
            </a:r>
            <a:endParaRPr lang="en-US" sz="5400" dirty="0">
              <a:solidFill>
                <a:schemeClr val="tx2"/>
              </a:solidFill>
            </a:endParaRPr>
          </a:p>
        </p:txBody>
      </p:sp>
      <p:pic>
        <p:nvPicPr>
          <p:cNvPr id="1284102" name="Picture 6" descr="WCS"/>
          <p:cNvPicPr>
            <a:picLocks noGrp="1" noChangeAspect="1" noChangeArrowheads="1"/>
          </p:cNvPicPr>
          <p:nvPr>
            <p:ph idx="1"/>
          </p:nvPr>
        </p:nvPicPr>
        <p:blipFill>
          <a:blip r:embed="rId2" cstate="print"/>
          <a:srcRect/>
          <a:stretch>
            <a:fillRect/>
          </a:stretch>
        </p:blipFill>
        <p:spPr>
          <a:xfrm>
            <a:off x="76200" y="1752600"/>
            <a:ext cx="8802688" cy="4318000"/>
          </a:xfrm>
          <a:noFill/>
          <a:ln/>
        </p:spPr>
      </p:pic>
    </p:spTree>
    <p:extLst>
      <p:ext uri="{BB962C8B-B14F-4D97-AF65-F5344CB8AC3E}">
        <p14:creationId xmlns:p14="http://schemas.microsoft.com/office/powerpoint/2010/main" val="187355305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42" name="Rectangle 2"/>
          <p:cNvSpPr>
            <a:spLocks noGrp="1" noChangeArrowheads="1"/>
          </p:cNvSpPr>
          <p:nvPr>
            <p:ph type="title"/>
          </p:nvPr>
        </p:nvSpPr>
        <p:spPr/>
        <p:txBody>
          <a:bodyPr/>
          <a:lstStyle/>
          <a:p>
            <a:pPr algn="ctr"/>
            <a:r>
              <a:rPr lang="en-US" sz="4000" dirty="0"/>
              <a:t>User Account Control (UAC)</a:t>
            </a:r>
          </a:p>
        </p:txBody>
      </p:sp>
      <p:sp>
        <p:nvSpPr>
          <p:cNvPr id="1290243" name="Rectangle 3"/>
          <p:cNvSpPr>
            <a:spLocks noGrp="1" noChangeArrowheads="1"/>
          </p:cNvSpPr>
          <p:nvPr>
            <p:ph type="body" idx="1"/>
          </p:nvPr>
        </p:nvSpPr>
        <p:spPr>
          <a:xfrm>
            <a:off x="838200" y="1981200"/>
            <a:ext cx="7772400" cy="4611687"/>
          </a:xfrm>
        </p:spPr>
        <p:txBody>
          <a:bodyPr/>
          <a:lstStyle/>
          <a:p>
            <a:pPr marL="660400" indent="-660400">
              <a:lnSpc>
                <a:spcPct val="80000"/>
              </a:lnSpc>
            </a:pPr>
            <a:r>
              <a:rPr lang="en-US" dirty="0" smtClean="0"/>
              <a:t>User </a:t>
            </a:r>
            <a:r>
              <a:rPr lang="en-US" dirty="0"/>
              <a:t>attempts </a:t>
            </a:r>
            <a:r>
              <a:rPr lang="en-US" dirty="0" smtClean="0"/>
              <a:t>to perform </a:t>
            </a:r>
            <a:r>
              <a:rPr lang="en-US" dirty="0"/>
              <a:t>task </a:t>
            </a:r>
            <a:r>
              <a:rPr lang="en-US" dirty="0" smtClean="0"/>
              <a:t>that requires </a:t>
            </a:r>
            <a:r>
              <a:rPr lang="en-US" dirty="0"/>
              <a:t>administrative access </a:t>
            </a:r>
            <a:r>
              <a:rPr lang="en-US" dirty="0" smtClean="0"/>
              <a:t>then prompted </a:t>
            </a:r>
            <a:r>
              <a:rPr lang="en-US" dirty="0"/>
              <a:t>for approval or administrator </a:t>
            </a:r>
            <a:r>
              <a:rPr lang="en-US" dirty="0" smtClean="0"/>
              <a:t>password if standard user</a:t>
            </a:r>
            <a:endParaRPr lang="en-US" dirty="0"/>
          </a:p>
          <a:p>
            <a:pPr marL="660400" indent="-660400">
              <a:lnSpc>
                <a:spcPct val="80000"/>
              </a:lnSpc>
            </a:pPr>
            <a:r>
              <a:rPr lang="en-US" dirty="0" smtClean="0"/>
              <a:t>Displays authentication </a:t>
            </a:r>
            <a:r>
              <a:rPr lang="en-US" dirty="0"/>
              <a:t>dialog box  must be answered before continuing</a:t>
            </a:r>
          </a:p>
          <a:p>
            <a:pPr marL="1035050" lvl="1" indent="-577850">
              <a:lnSpc>
                <a:spcPct val="80000"/>
              </a:lnSpc>
            </a:pPr>
            <a:r>
              <a:rPr lang="en-US" sz="3200" dirty="0"/>
              <a:t>Administrators - Click Continue or Cancel</a:t>
            </a:r>
          </a:p>
          <a:p>
            <a:pPr marL="1035050" lvl="1" indent="-577850">
              <a:lnSpc>
                <a:spcPct val="80000"/>
              </a:lnSpc>
            </a:pPr>
            <a:r>
              <a:rPr lang="en-US" sz="3200" dirty="0"/>
              <a:t>Standard users - Enter admin password </a:t>
            </a:r>
          </a:p>
          <a:p>
            <a:pPr marL="660400" indent="-660400">
              <a:lnSpc>
                <a:spcPct val="80000"/>
              </a:lnSpc>
            </a:pPr>
            <a:endParaRPr lang="en-US" sz="2800" dirty="0"/>
          </a:p>
        </p:txBody>
      </p:sp>
    </p:spTree>
    <p:extLst>
      <p:ext uri="{BB962C8B-B14F-4D97-AF65-F5344CB8AC3E}">
        <p14:creationId xmlns:p14="http://schemas.microsoft.com/office/powerpoint/2010/main" val="12143194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0420" name="Rectangle 4"/>
          <p:cNvSpPr>
            <a:spLocks noGrp="1" noChangeArrowheads="1"/>
          </p:cNvSpPr>
          <p:nvPr>
            <p:ph type="title"/>
          </p:nvPr>
        </p:nvSpPr>
        <p:spPr/>
        <p:txBody>
          <a:bodyPr/>
          <a:lstStyle/>
          <a:p>
            <a:pPr algn="ctr"/>
            <a:r>
              <a:rPr lang="en-US" sz="4000" dirty="0"/>
              <a:t>User Account Control (UAC</a:t>
            </a:r>
            <a:r>
              <a:rPr lang="en-US" sz="4000" dirty="0" smtClean="0"/>
              <a:t>)</a:t>
            </a:r>
            <a:endParaRPr lang="en-US" sz="4000" dirty="0"/>
          </a:p>
        </p:txBody>
      </p:sp>
      <p:pic>
        <p:nvPicPr>
          <p:cNvPr id="1340422" name="Picture 6" descr="UAC Nag"/>
          <p:cNvPicPr>
            <a:picLocks noGrp="1" noChangeAspect="1" noChangeArrowheads="1"/>
          </p:cNvPicPr>
          <p:nvPr>
            <p:ph idx="1"/>
          </p:nvPr>
        </p:nvPicPr>
        <p:blipFill>
          <a:blip r:embed="rId3" cstate="print"/>
          <a:srcRect/>
          <a:stretch>
            <a:fillRect/>
          </a:stretch>
        </p:blipFill>
        <p:spPr>
          <a:xfrm>
            <a:off x="381000" y="1981200"/>
            <a:ext cx="8229600" cy="4567237"/>
          </a:xfrm>
          <a:noFill/>
          <a:ln/>
        </p:spPr>
      </p:pic>
    </p:spTree>
    <p:extLst>
      <p:ext uri="{BB962C8B-B14F-4D97-AF65-F5344CB8AC3E}">
        <p14:creationId xmlns:p14="http://schemas.microsoft.com/office/powerpoint/2010/main" val="393384574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0420" name="Rectangle 4"/>
          <p:cNvSpPr>
            <a:spLocks noGrp="1" noChangeArrowheads="1"/>
          </p:cNvSpPr>
          <p:nvPr>
            <p:ph type="title"/>
          </p:nvPr>
        </p:nvSpPr>
        <p:spPr/>
        <p:txBody>
          <a:bodyPr/>
          <a:lstStyle/>
          <a:p>
            <a:pPr algn="ctr"/>
            <a:r>
              <a:rPr lang="en-US" sz="4000" dirty="0"/>
              <a:t>User Account Control (UAC</a:t>
            </a:r>
            <a:r>
              <a:rPr lang="en-US" sz="4000" dirty="0" smtClean="0"/>
              <a:t>)</a:t>
            </a:r>
            <a:endParaRPr lang="en-US" sz="4000" dirty="0"/>
          </a:p>
        </p:txBody>
      </p:sp>
      <p:pic>
        <p:nvPicPr>
          <p:cNvPr id="7" name="Content Placeholder 6" descr="uactop.JPG"/>
          <p:cNvPicPr>
            <a:picLocks noGrp="1" noChangeAspect="1"/>
          </p:cNvPicPr>
          <p:nvPr>
            <p:ph idx="1"/>
          </p:nvPr>
        </p:nvPicPr>
        <p:blipFill>
          <a:blip r:embed="rId3" cstate="print"/>
          <a:stretch>
            <a:fillRect/>
          </a:stretch>
        </p:blipFill>
        <p:spPr>
          <a:xfrm>
            <a:off x="1295400" y="1905000"/>
            <a:ext cx="6462670" cy="4800600"/>
          </a:xfrm>
        </p:spPr>
      </p:pic>
    </p:spTree>
    <p:extLst>
      <p:ext uri="{BB962C8B-B14F-4D97-AF65-F5344CB8AC3E}">
        <p14:creationId xmlns:p14="http://schemas.microsoft.com/office/powerpoint/2010/main" val="20021905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002" name="Rectangle 2"/>
          <p:cNvSpPr>
            <a:spLocks noGrp="1" noChangeArrowheads="1"/>
          </p:cNvSpPr>
          <p:nvPr>
            <p:ph type="title"/>
          </p:nvPr>
        </p:nvSpPr>
        <p:spPr/>
        <p:txBody>
          <a:bodyPr/>
          <a:lstStyle/>
          <a:p>
            <a:pPr algn="ctr"/>
            <a:r>
              <a:rPr lang="en-US" sz="4000" dirty="0"/>
              <a:t>Baseline Security Analyzer</a:t>
            </a:r>
          </a:p>
        </p:txBody>
      </p:sp>
      <p:pic>
        <p:nvPicPr>
          <p:cNvPr id="1152003" name="Picture 3" descr="Figure 1-7"/>
          <p:cNvPicPr>
            <a:picLocks noGrp="1" noChangeAspect="1" noChangeArrowheads="1"/>
          </p:cNvPicPr>
          <p:nvPr>
            <p:ph idx="1"/>
          </p:nvPr>
        </p:nvPicPr>
        <p:blipFill>
          <a:blip r:embed="rId2" cstate="print"/>
          <a:srcRect/>
          <a:stretch>
            <a:fillRect/>
          </a:stretch>
        </p:blipFill>
        <p:spPr>
          <a:xfrm>
            <a:off x="381000" y="1835133"/>
            <a:ext cx="8534400" cy="5024438"/>
          </a:xfrm>
          <a:noFill/>
          <a:ln/>
        </p:spPr>
      </p:pic>
    </p:spTree>
    <p:extLst>
      <p:ext uri="{BB962C8B-B14F-4D97-AF65-F5344CB8AC3E}">
        <p14:creationId xmlns:p14="http://schemas.microsoft.com/office/powerpoint/2010/main" val="348060444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002" name="Rectangle 2"/>
          <p:cNvSpPr>
            <a:spLocks noGrp="1" noChangeArrowheads="1"/>
          </p:cNvSpPr>
          <p:nvPr>
            <p:ph type="title"/>
          </p:nvPr>
        </p:nvSpPr>
        <p:spPr/>
        <p:txBody>
          <a:bodyPr/>
          <a:lstStyle/>
          <a:p>
            <a:pPr algn="ctr"/>
            <a:r>
              <a:rPr lang="en-US" sz="4000" dirty="0" smtClean="0"/>
              <a:t>Secunia Software Inspector</a:t>
            </a:r>
            <a:endParaRPr lang="en-US" sz="4000" dirty="0"/>
          </a:p>
        </p:txBody>
      </p:sp>
      <p:pic>
        <p:nvPicPr>
          <p:cNvPr id="5" name="Content Placeholder 4" descr="Figure 1-6.tif"/>
          <p:cNvPicPr>
            <a:picLocks noGrp="1" noChangeAspect="1"/>
          </p:cNvPicPr>
          <p:nvPr>
            <p:ph idx="1"/>
          </p:nvPr>
        </p:nvPicPr>
        <p:blipFill>
          <a:blip r:embed="rId3" cstate="print"/>
          <a:stretch>
            <a:fillRect/>
          </a:stretch>
        </p:blipFill>
        <p:spPr>
          <a:xfrm>
            <a:off x="2590800" y="1905000"/>
            <a:ext cx="4343399" cy="4873936"/>
          </a:xfrm>
        </p:spPr>
      </p:pic>
    </p:spTree>
    <p:extLst>
      <p:ext uri="{BB962C8B-B14F-4D97-AF65-F5344CB8AC3E}">
        <p14:creationId xmlns:p14="http://schemas.microsoft.com/office/powerpoint/2010/main" val="1549770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457200" y="990600"/>
            <a:ext cx="8229600" cy="609599"/>
          </a:xfrm>
        </p:spPr>
        <p:txBody>
          <a:bodyPr/>
          <a:lstStyle/>
          <a:p>
            <a:pPr algn="ctr" eaLnBrk="1" hangingPunct="1"/>
            <a:r>
              <a:rPr lang="en-US" sz="9600" dirty="0" smtClean="0"/>
              <a:t>39 Seconds </a:t>
            </a:r>
          </a:p>
        </p:txBody>
      </p:sp>
      <p:sp>
        <p:nvSpPr>
          <p:cNvPr id="8196" name="Rectangle 3"/>
          <p:cNvSpPr>
            <a:spLocks noGrp="1" noChangeArrowheads="1"/>
          </p:cNvSpPr>
          <p:nvPr>
            <p:ph type="body" idx="1"/>
          </p:nvPr>
        </p:nvSpPr>
        <p:spPr>
          <a:xfrm>
            <a:off x="1182688" y="2017713"/>
            <a:ext cx="7772400" cy="4383087"/>
          </a:xfrm>
        </p:spPr>
        <p:txBody>
          <a:bodyPr/>
          <a:lstStyle/>
          <a:p>
            <a:pPr marL="609600" indent="-609600">
              <a:lnSpc>
                <a:spcPct val="90000"/>
              </a:lnSpc>
              <a:buFont typeface="Wingdings" pitchFamily="2" charset="2"/>
              <a:buAutoNum type="alphaUcPeriod"/>
            </a:pPr>
            <a:r>
              <a:rPr lang="en-US" sz="3600" dirty="0" smtClean="0"/>
              <a:t>Time it took the person sitting next to you at breakfast this morning to inhale that donut</a:t>
            </a:r>
          </a:p>
          <a:p>
            <a:pPr marL="609600" indent="-609600" eaLnBrk="1" hangingPunct="1">
              <a:lnSpc>
                <a:spcPct val="90000"/>
              </a:lnSpc>
              <a:buFont typeface="Wingdings" pitchFamily="2" charset="2"/>
              <a:buAutoNum type="alphaUcPeriod"/>
            </a:pPr>
            <a:r>
              <a:rPr lang="en-US" sz="3600" dirty="0" smtClean="0"/>
              <a:t>How often you keep checking your watch to see when this presentation is finally over</a:t>
            </a:r>
          </a:p>
          <a:p>
            <a:pPr marL="609600" indent="-609600" eaLnBrk="1" hangingPunct="1">
              <a:lnSpc>
                <a:spcPct val="90000"/>
              </a:lnSpc>
              <a:buFont typeface="Wingdings" pitchFamily="2" charset="2"/>
              <a:buAutoNum type="alphaUcPeriod"/>
            </a:pPr>
            <a:r>
              <a:rPr lang="en-US" sz="3600" dirty="0" smtClean="0"/>
              <a:t>Frequency a computer is probed on the Internet</a:t>
            </a:r>
          </a:p>
        </p:txBody>
      </p:sp>
      <p:sp>
        <p:nvSpPr>
          <p:cNvPr id="4" name="Slide Number Placeholder 3"/>
          <p:cNvSpPr>
            <a:spLocks noGrp="1"/>
          </p:cNvSpPr>
          <p:nvPr>
            <p:ph type="sldNum" sz="quarter" idx="12"/>
          </p:nvPr>
        </p:nvSpPr>
        <p:spPr/>
        <p:txBody>
          <a:bodyPr/>
          <a:lstStyle/>
          <a:p>
            <a:fld id="{489264B3-337E-44E0-BC89-34B7688284F5}"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2"/>
          <p:cNvSpPr>
            <a:spLocks noGrp="1" noChangeArrowheads="1"/>
          </p:cNvSpPr>
          <p:nvPr>
            <p:ph type="title"/>
          </p:nvPr>
        </p:nvSpPr>
        <p:spPr/>
        <p:txBody>
          <a:bodyPr/>
          <a:lstStyle/>
          <a:p>
            <a:pPr algn="ctr"/>
            <a:r>
              <a:rPr lang="en-US" sz="6000" dirty="0" smtClean="0"/>
              <a:t>Desktop Summary</a:t>
            </a:r>
            <a:endParaRPr lang="en-US" sz="6000" dirty="0"/>
          </a:p>
        </p:txBody>
      </p:sp>
      <p:sp>
        <p:nvSpPr>
          <p:cNvPr id="655363" name="Rectangle 3"/>
          <p:cNvSpPr>
            <a:spLocks noGrp="1" noChangeArrowheads="1"/>
          </p:cNvSpPr>
          <p:nvPr>
            <p:ph type="body" idx="1"/>
          </p:nvPr>
        </p:nvSpPr>
        <p:spPr/>
        <p:txBody>
          <a:bodyPr/>
          <a:lstStyle/>
          <a:p>
            <a:r>
              <a:rPr lang="en-US" sz="4000" dirty="0" smtClean="0"/>
              <a:t>Check your firewall</a:t>
            </a:r>
          </a:p>
          <a:p>
            <a:r>
              <a:rPr lang="en-US" sz="4000" dirty="0" smtClean="0"/>
              <a:t>Turn on automatic updates</a:t>
            </a:r>
          </a:p>
          <a:p>
            <a:r>
              <a:rPr lang="en-US" sz="4000" dirty="0" smtClean="0"/>
              <a:t>Know your antivirus</a:t>
            </a:r>
          </a:p>
          <a:p>
            <a:r>
              <a:rPr lang="en-US" sz="4000" dirty="0" smtClean="0"/>
              <a:t>Watch UAC</a:t>
            </a:r>
          </a:p>
          <a:p>
            <a:r>
              <a:rPr lang="en-US" sz="4000" dirty="0" smtClean="0"/>
              <a:t>Use automated inspectors</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7291356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p:txBody>
          <a:bodyPr/>
          <a:lstStyle/>
          <a:p>
            <a:pPr algn="ctr"/>
            <a:r>
              <a:rPr lang="en-US" dirty="0"/>
              <a:t> Adding Practical Security to Your Computer Course</a:t>
            </a:r>
            <a:endParaRPr lang="en-US" sz="17200" dirty="0"/>
          </a:p>
        </p:txBody>
      </p:sp>
      <p:sp>
        <p:nvSpPr>
          <p:cNvPr id="95235" name="Rectangle 3"/>
          <p:cNvSpPr>
            <a:spLocks noGrp="1" noChangeArrowheads="1"/>
          </p:cNvSpPr>
          <p:nvPr>
            <p:ph type="subTitle" idx="1"/>
          </p:nvPr>
        </p:nvSpPr>
        <p:spPr>
          <a:xfrm>
            <a:off x="1371600" y="3886200"/>
            <a:ext cx="6400800" cy="1752600"/>
          </a:xfrm>
        </p:spPr>
        <p:txBody>
          <a:bodyPr/>
          <a:lstStyle/>
          <a:p>
            <a:r>
              <a:rPr lang="en-US" sz="4000" dirty="0" smtClean="0"/>
              <a:t>Teaching Practical Security Awareness</a:t>
            </a:r>
          </a:p>
          <a:p>
            <a:r>
              <a:rPr lang="en-US" sz="4000" i="1" dirty="0" smtClean="0"/>
              <a:t>Internet Security</a:t>
            </a:r>
            <a:endParaRPr lang="en-US" sz="4000" i="1" dirty="0"/>
          </a:p>
        </p:txBody>
      </p:sp>
    </p:spTree>
    <p:extLst>
      <p:ext uri="{BB962C8B-B14F-4D97-AF65-F5344CB8AC3E}">
        <p14:creationId xmlns:p14="http://schemas.microsoft.com/office/powerpoint/2010/main" val="116868783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ctr"/>
            <a:r>
              <a:rPr lang="en-US" sz="7200" dirty="0" smtClean="0"/>
              <a:t>Internet Security</a:t>
            </a:r>
            <a:endParaRPr lang="en-US" sz="7200" dirty="0"/>
          </a:p>
        </p:txBody>
      </p:sp>
      <p:sp>
        <p:nvSpPr>
          <p:cNvPr id="3075" name="Rectangle 3"/>
          <p:cNvSpPr>
            <a:spLocks noGrp="1" noChangeArrowheads="1"/>
          </p:cNvSpPr>
          <p:nvPr>
            <p:ph type="body" idx="1"/>
          </p:nvPr>
        </p:nvSpPr>
        <p:spPr>
          <a:xfrm>
            <a:off x="457200" y="1981200"/>
            <a:ext cx="8305800" cy="4267200"/>
          </a:xfrm>
        </p:spPr>
        <p:txBody>
          <a:bodyPr/>
          <a:lstStyle/>
          <a:p>
            <a:r>
              <a:rPr lang="en-US" sz="4000" dirty="0" smtClean="0"/>
              <a:t>Explain how the World Wide Web and e-mail work</a:t>
            </a:r>
          </a:p>
          <a:p>
            <a:r>
              <a:rPr lang="en-US" sz="4000" dirty="0" smtClean="0"/>
              <a:t>List the different types of Internet attacks</a:t>
            </a:r>
          </a:p>
          <a:p>
            <a:r>
              <a:rPr lang="en-US" sz="4000" dirty="0" smtClean="0"/>
              <a:t>Explain the defenses used to repel Internet attacks</a:t>
            </a:r>
          </a:p>
          <a:p>
            <a:endParaRPr lang="en-US" dirty="0" smtClean="0"/>
          </a:p>
        </p:txBody>
      </p:sp>
    </p:spTree>
    <p:extLst>
      <p:ext uri="{BB962C8B-B14F-4D97-AF65-F5344CB8AC3E}">
        <p14:creationId xmlns:p14="http://schemas.microsoft.com/office/powerpoint/2010/main" val="121765557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a:r>
              <a:rPr lang="en-US" sz="4000" dirty="0" smtClean="0"/>
              <a:t>Treat E-Mail Like A Postcard</a:t>
            </a:r>
            <a:endParaRPr lang="en-US" sz="4000" dirty="0"/>
          </a:p>
        </p:txBody>
      </p:sp>
      <p:sp>
        <p:nvSpPr>
          <p:cNvPr id="7171" name="Rectangle 3"/>
          <p:cNvSpPr>
            <a:spLocks noGrp="1" noChangeArrowheads="1"/>
          </p:cNvSpPr>
          <p:nvPr>
            <p:ph type="body" idx="1"/>
          </p:nvPr>
        </p:nvSpPr>
        <p:spPr>
          <a:xfrm>
            <a:off x="457200" y="1981200"/>
            <a:ext cx="8229600" cy="4525963"/>
          </a:xfrm>
          <a:ln/>
        </p:spPr>
        <p:txBody>
          <a:bodyPr/>
          <a:lstStyle/>
          <a:p>
            <a:pPr lvl="0"/>
            <a:r>
              <a:rPr lang="en-US" sz="2000" b="1" dirty="0" smtClean="0">
                <a:solidFill>
                  <a:srgbClr val="FF0000"/>
                </a:solidFill>
              </a:rPr>
              <a:t>Anybody can read it </a:t>
            </a:r>
            <a:r>
              <a:rPr lang="en-US" sz="2000" dirty="0" smtClean="0"/>
              <a:t>– Just as anybody who’s nosy can read what’s written on a postcard, e-mail likewise can be read as it weaves it way through the Internet.  A good idea is to not put anything private in an e-mail that you wouldn’t want a stranger to read.</a:t>
            </a:r>
          </a:p>
          <a:p>
            <a:pPr lvl="0"/>
            <a:r>
              <a:rPr lang="en-US" sz="2000" b="1" dirty="0" smtClean="0">
                <a:solidFill>
                  <a:srgbClr val="FF0000"/>
                </a:solidFill>
              </a:rPr>
              <a:t>You can only read it</a:t>
            </a:r>
            <a:r>
              <a:rPr lang="en-US" sz="2000" dirty="0" smtClean="0">
                <a:solidFill>
                  <a:srgbClr val="FF0000"/>
                </a:solidFill>
              </a:rPr>
              <a:t> </a:t>
            </a:r>
            <a:r>
              <a:rPr lang="en-US" sz="2000" dirty="0" smtClean="0"/>
              <a:t>– The only thing you can do with a postcard is read it and then stick it on the refrigerator; it doesn’t have a return envelope so you can respond back to the sender.  E-mail should also be seen as “read only”, so don’t click on embedded links or provide requested information.</a:t>
            </a:r>
          </a:p>
          <a:p>
            <a:pPr lvl="0"/>
            <a:r>
              <a:rPr lang="en-US" sz="2000" b="1" dirty="0" smtClean="0">
                <a:solidFill>
                  <a:srgbClr val="FF0000"/>
                </a:solidFill>
              </a:rPr>
              <a:t>It has nothing else with it</a:t>
            </a:r>
            <a:r>
              <a:rPr lang="en-US" sz="2000" dirty="0" smtClean="0">
                <a:solidFill>
                  <a:srgbClr val="FF0000"/>
                </a:solidFill>
              </a:rPr>
              <a:t> </a:t>
            </a:r>
            <a:r>
              <a:rPr lang="en-US" sz="2000" dirty="0" smtClean="0"/>
              <a:t>– While a letter in an envelope may also contain other documents a postcard cannot, and e-mail should be treated in the same way.  It’s a good idea not to accept any e-mail attachments unless the sender has notified you (and not by e-mail!) to expect it.</a:t>
            </a:r>
          </a:p>
          <a:p>
            <a:endParaRPr lang="en-US" sz="2000" dirty="0" smtClean="0"/>
          </a:p>
        </p:txBody>
      </p:sp>
    </p:spTree>
    <p:extLst>
      <p:ext uri="{BB962C8B-B14F-4D97-AF65-F5344CB8AC3E}">
        <p14:creationId xmlns:p14="http://schemas.microsoft.com/office/powerpoint/2010/main" val="27562550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410" name="Rectangle 2"/>
          <p:cNvSpPr>
            <a:spLocks noGrp="1" noChangeArrowheads="1"/>
          </p:cNvSpPr>
          <p:nvPr>
            <p:ph type="title"/>
          </p:nvPr>
        </p:nvSpPr>
        <p:spPr/>
        <p:txBody>
          <a:bodyPr/>
          <a:lstStyle/>
          <a:p>
            <a:pPr algn="ctr"/>
            <a:r>
              <a:rPr lang="en-US" sz="5400" dirty="0" smtClean="0"/>
              <a:t>Embedded Hyperlink</a:t>
            </a:r>
            <a:endParaRPr lang="en-US" sz="5400" dirty="0"/>
          </a:p>
        </p:txBody>
      </p:sp>
      <p:pic>
        <p:nvPicPr>
          <p:cNvPr id="5" name="Content Placeholder 4" descr="Figure 3-12.tif"/>
          <p:cNvPicPr>
            <a:picLocks noGrp="1" noChangeAspect="1"/>
          </p:cNvPicPr>
          <p:nvPr>
            <p:ph idx="1"/>
          </p:nvPr>
        </p:nvPicPr>
        <p:blipFill>
          <a:blip r:embed="rId3" cstate="print"/>
          <a:stretch>
            <a:fillRect/>
          </a:stretch>
        </p:blipFill>
        <p:spPr>
          <a:xfrm>
            <a:off x="2743200" y="1935288"/>
            <a:ext cx="4267200" cy="4906215"/>
          </a:xfrm>
        </p:spPr>
      </p:pic>
      <p:sp>
        <p:nvSpPr>
          <p:cNvPr id="7" name="Up Arrow 6"/>
          <p:cNvSpPr/>
          <p:nvPr/>
        </p:nvSpPr>
        <p:spPr bwMode="auto">
          <a:xfrm>
            <a:off x="4736969" y="3810000"/>
            <a:ext cx="304800" cy="381000"/>
          </a:xfrm>
          <a:prstGeom prst="up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1" u="none" strike="noStrike" cap="none" normalizeH="0" baseline="0" dirty="0" smtClean="0">
              <a:ln>
                <a:noFill/>
              </a:ln>
              <a:solidFill>
                <a:srgbClr val="FF0000"/>
              </a:solidFill>
              <a:effectLst/>
              <a:latin typeface="Tahoma" pitchFamily="34" charset="0"/>
            </a:endParaRPr>
          </a:p>
        </p:txBody>
      </p:sp>
      <p:sp>
        <p:nvSpPr>
          <p:cNvPr id="6" name="Slide Number Placeholder 5"/>
          <p:cNvSpPr>
            <a:spLocks noGrp="1"/>
          </p:cNvSpPr>
          <p:nvPr>
            <p:ph type="sldNum" sz="quarter" idx="4294967295"/>
          </p:nvPr>
        </p:nvSpPr>
        <p:spPr>
          <a:xfrm>
            <a:off x="6781800" y="6324600"/>
            <a:ext cx="1905000" cy="457200"/>
          </a:xfrm>
          <a:prstGeom prst="rect">
            <a:avLst/>
          </a:prstGeom>
        </p:spPr>
        <p:txBody>
          <a:bodyPr/>
          <a:lstStyle/>
          <a:p>
            <a:fld id="{489264B3-337E-44E0-BC89-34B7688284F5}" type="slidenum">
              <a:rPr lang="en-US" smtClean="0"/>
              <a:pPr/>
              <a:t>74</a:t>
            </a:fld>
            <a:endParaRPr lang="en-US" dirty="0"/>
          </a:p>
        </p:txBody>
      </p:sp>
    </p:spTree>
    <p:extLst>
      <p:ext uri="{BB962C8B-B14F-4D97-AF65-F5344CB8AC3E}">
        <p14:creationId xmlns:p14="http://schemas.microsoft.com/office/powerpoint/2010/main" val="172201798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a:r>
              <a:rPr lang="en-US" sz="5400" dirty="0" smtClean="0"/>
              <a:t>Embedded Hyperlink</a:t>
            </a:r>
            <a:endParaRPr lang="en-US" sz="5400" dirty="0"/>
          </a:p>
        </p:txBody>
      </p:sp>
      <p:sp>
        <p:nvSpPr>
          <p:cNvPr id="7171" name="Rectangle 3"/>
          <p:cNvSpPr>
            <a:spLocks noGrp="1" noChangeArrowheads="1"/>
          </p:cNvSpPr>
          <p:nvPr>
            <p:ph type="body" idx="1"/>
          </p:nvPr>
        </p:nvSpPr>
        <p:spPr>
          <a:ln/>
        </p:spPr>
        <p:txBody>
          <a:bodyPr/>
          <a:lstStyle/>
          <a:p>
            <a:r>
              <a:rPr lang="en-US" dirty="0" smtClean="0"/>
              <a:t>. . . you can &lt;a href="http://</a:t>
            </a:r>
            <a:r>
              <a:rPr lang="en-US" dirty="0" smtClean="0">
                <a:solidFill>
                  <a:srgbClr val="FF0000"/>
                </a:solidFill>
              </a:rPr>
              <a:t>www.capitalone.com</a:t>
            </a:r>
            <a:r>
              <a:rPr lang="en-US" dirty="0" smtClean="0"/>
              <a:t>"&gt;log in to Online Account Services (OAS) &lt;/a&gt; from this e-mail </a:t>
            </a:r>
          </a:p>
          <a:p>
            <a:pPr>
              <a:buNone/>
            </a:pPr>
            <a:endParaRPr lang="en-US" dirty="0" smtClean="0"/>
          </a:p>
          <a:p>
            <a:r>
              <a:rPr lang="en-US" dirty="0" smtClean="0"/>
              <a:t>. . . you can &lt;a href="http://</a:t>
            </a:r>
            <a:r>
              <a:rPr lang="en-US" dirty="0" smtClean="0">
                <a:solidFill>
                  <a:srgbClr val="FF0000"/>
                </a:solidFill>
              </a:rPr>
              <a:t>www.steal-your-number.net</a:t>
            </a:r>
            <a:r>
              <a:rPr lang="en-US" dirty="0" smtClean="0"/>
              <a:t>"&gt;log in to Online Account Services (OAS) &lt;/a&gt; from this e-mail </a:t>
            </a:r>
          </a:p>
          <a:p>
            <a:endParaRPr lang="en-US" sz="2000" dirty="0" smtClean="0"/>
          </a:p>
        </p:txBody>
      </p:sp>
      <p:sp>
        <p:nvSpPr>
          <p:cNvPr id="4" name="Slide Number Placeholder 3"/>
          <p:cNvSpPr>
            <a:spLocks noGrp="1"/>
          </p:cNvSpPr>
          <p:nvPr>
            <p:ph type="sldNum" sz="quarter" idx="4294967295"/>
          </p:nvPr>
        </p:nvSpPr>
        <p:spPr>
          <a:xfrm>
            <a:off x="6781800" y="6324600"/>
            <a:ext cx="1905000" cy="457200"/>
          </a:xfrm>
          <a:prstGeom prst="rect">
            <a:avLst/>
          </a:prstGeom>
        </p:spPr>
        <p:txBody>
          <a:bodyPr/>
          <a:lstStyle/>
          <a:p>
            <a:fld id="{489264B3-337E-44E0-BC89-34B7688284F5}" type="slidenum">
              <a:rPr lang="en-US" smtClean="0"/>
              <a:pPr/>
              <a:t>75</a:t>
            </a:fld>
            <a:endParaRPr lang="en-US" dirty="0"/>
          </a:p>
        </p:txBody>
      </p:sp>
    </p:spTree>
    <p:extLst>
      <p:ext uri="{BB962C8B-B14F-4D97-AF65-F5344CB8AC3E}">
        <p14:creationId xmlns:p14="http://schemas.microsoft.com/office/powerpoint/2010/main" val="57836858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7652" name="Rectangle 4"/>
          <p:cNvSpPr>
            <a:spLocks noGrp="1" noChangeArrowheads="1"/>
          </p:cNvSpPr>
          <p:nvPr>
            <p:ph type="title"/>
          </p:nvPr>
        </p:nvSpPr>
        <p:spPr/>
        <p:txBody>
          <a:bodyPr/>
          <a:lstStyle/>
          <a:p>
            <a:pPr algn="ctr"/>
            <a:r>
              <a:rPr lang="en-US" sz="6000" dirty="0" smtClean="0">
                <a:solidFill>
                  <a:schemeClr val="bg2"/>
                </a:solidFill>
              </a:rPr>
              <a:t>Check Certificate</a:t>
            </a:r>
            <a:endParaRPr lang="en-US" sz="6000" dirty="0">
              <a:solidFill>
                <a:schemeClr val="bg2"/>
              </a:solidFill>
            </a:endParaRPr>
          </a:p>
        </p:txBody>
      </p:sp>
      <p:pic>
        <p:nvPicPr>
          <p:cNvPr id="3074" name="Picture 2">
            <a:hlinkClick r:id="rId3"/>
          </p:cNvPr>
          <p:cNvPicPr>
            <a:picLocks noChangeAspect="1" noChangeArrowheads="1"/>
          </p:cNvPicPr>
          <p:nvPr/>
        </p:nvPicPr>
        <p:blipFill>
          <a:blip r:embed="rId4" cstate="print"/>
          <a:srcRect/>
          <a:stretch>
            <a:fillRect/>
          </a:stretch>
        </p:blipFill>
        <p:spPr bwMode="auto">
          <a:xfrm>
            <a:off x="2514600" y="1981200"/>
            <a:ext cx="3707760" cy="4750034"/>
          </a:xfrm>
          <a:prstGeom prst="rect">
            <a:avLst/>
          </a:prstGeom>
          <a:noFill/>
          <a:ln w="9525">
            <a:noFill/>
            <a:miter lim="800000"/>
            <a:headEnd/>
            <a:tailEnd/>
          </a:ln>
        </p:spPr>
      </p:pic>
      <p:sp>
        <p:nvSpPr>
          <p:cNvPr id="10" name="Right Arrow 9"/>
          <p:cNvSpPr/>
          <p:nvPr/>
        </p:nvSpPr>
        <p:spPr bwMode="auto">
          <a:xfrm>
            <a:off x="3467100" y="1981200"/>
            <a:ext cx="228600" cy="198119"/>
          </a:xfrm>
          <a:prstGeom prst="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1" u="none" strike="noStrike" cap="none" normalizeH="0" baseline="0" dirty="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157691535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2"/>
          <p:cNvSpPr>
            <a:spLocks noGrp="1" noChangeArrowheads="1"/>
          </p:cNvSpPr>
          <p:nvPr>
            <p:ph type="title"/>
          </p:nvPr>
        </p:nvSpPr>
        <p:spPr/>
        <p:txBody>
          <a:bodyPr/>
          <a:lstStyle/>
          <a:p>
            <a:pPr algn="ctr"/>
            <a:r>
              <a:rPr lang="en-US" sz="6000" dirty="0" smtClean="0"/>
              <a:t>Internet Summary</a:t>
            </a:r>
            <a:endParaRPr lang="en-US" sz="6000" dirty="0"/>
          </a:p>
        </p:txBody>
      </p:sp>
      <p:sp>
        <p:nvSpPr>
          <p:cNvPr id="655363" name="Rectangle 3"/>
          <p:cNvSpPr>
            <a:spLocks noGrp="1" noChangeArrowheads="1"/>
          </p:cNvSpPr>
          <p:nvPr>
            <p:ph type="body" idx="1"/>
          </p:nvPr>
        </p:nvSpPr>
        <p:spPr/>
        <p:txBody>
          <a:bodyPr/>
          <a:lstStyle/>
          <a:p>
            <a:r>
              <a:rPr lang="en-US" sz="4400" dirty="0" smtClean="0"/>
              <a:t>Use popup blockers</a:t>
            </a:r>
          </a:p>
          <a:p>
            <a:r>
              <a:rPr lang="en-US" sz="4400" dirty="0" smtClean="0"/>
              <a:t>Turn on spam filters</a:t>
            </a:r>
          </a:p>
          <a:p>
            <a:r>
              <a:rPr lang="en-US" sz="4400" dirty="0" smtClean="0"/>
              <a:t>Configure e-mail security settings</a:t>
            </a:r>
          </a:p>
          <a:p>
            <a:r>
              <a:rPr lang="en-US" sz="4400" dirty="0" smtClean="0"/>
              <a:t>Use good e-mail practices</a:t>
            </a:r>
          </a:p>
          <a:p>
            <a:r>
              <a:rPr lang="en-US" sz="4400" dirty="0" smtClean="0"/>
              <a:t>Check that certificate</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03845670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p:txBody>
          <a:bodyPr/>
          <a:lstStyle/>
          <a:p>
            <a:pPr algn="ctr"/>
            <a:r>
              <a:rPr lang="en-US" dirty="0"/>
              <a:t> Adding Practical Security to Your Computer Course</a:t>
            </a:r>
            <a:endParaRPr lang="en-US" sz="17200" dirty="0"/>
          </a:p>
        </p:txBody>
      </p:sp>
      <p:sp>
        <p:nvSpPr>
          <p:cNvPr id="95235" name="Rectangle 3"/>
          <p:cNvSpPr>
            <a:spLocks noGrp="1" noChangeArrowheads="1"/>
          </p:cNvSpPr>
          <p:nvPr>
            <p:ph type="subTitle" idx="1"/>
          </p:nvPr>
        </p:nvSpPr>
        <p:spPr>
          <a:xfrm>
            <a:off x="1371600" y="3886200"/>
            <a:ext cx="6400800" cy="1752600"/>
          </a:xfrm>
        </p:spPr>
        <p:txBody>
          <a:bodyPr/>
          <a:lstStyle/>
          <a:p>
            <a:r>
              <a:rPr lang="en-US" sz="4000" dirty="0" smtClean="0"/>
              <a:t>Teaching Practical Security Awareness</a:t>
            </a:r>
          </a:p>
          <a:p>
            <a:r>
              <a:rPr lang="en-US" sz="4000" i="1" dirty="0" smtClean="0"/>
              <a:t>Personal Security</a:t>
            </a:r>
            <a:endParaRPr lang="en-US" sz="4000" i="1" dirty="0"/>
          </a:p>
        </p:txBody>
      </p:sp>
    </p:spTree>
    <p:extLst>
      <p:ext uri="{BB962C8B-B14F-4D97-AF65-F5344CB8AC3E}">
        <p14:creationId xmlns:p14="http://schemas.microsoft.com/office/powerpoint/2010/main" val="77973065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ctr"/>
            <a:r>
              <a:rPr lang="en-US" sz="7200" dirty="0" smtClean="0"/>
              <a:t>Personal Security</a:t>
            </a:r>
            <a:endParaRPr lang="en-US" sz="7200" dirty="0"/>
          </a:p>
        </p:txBody>
      </p:sp>
      <p:sp>
        <p:nvSpPr>
          <p:cNvPr id="3075" name="Rectangle 3"/>
          <p:cNvSpPr>
            <a:spLocks noGrp="1" noChangeArrowheads="1"/>
          </p:cNvSpPr>
          <p:nvPr>
            <p:ph type="body" idx="1"/>
          </p:nvPr>
        </p:nvSpPr>
        <p:spPr>
          <a:xfrm>
            <a:off x="457200" y="1981200"/>
            <a:ext cx="8305800" cy="4267200"/>
          </a:xfrm>
        </p:spPr>
        <p:txBody>
          <a:bodyPr/>
          <a:lstStyle/>
          <a:p>
            <a:r>
              <a:rPr lang="en-US" dirty="0" smtClean="0"/>
              <a:t>Describe attacks on personal security</a:t>
            </a:r>
          </a:p>
          <a:p>
            <a:r>
              <a:rPr lang="en-US" dirty="0" smtClean="0"/>
              <a:t>Explain the dangers of identity theft </a:t>
            </a:r>
          </a:p>
          <a:p>
            <a:r>
              <a:rPr lang="en-US" dirty="0" smtClean="0"/>
              <a:t>List the defenses against personal security attacks</a:t>
            </a:r>
          </a:p>
          <a:p>
            <a:r>
              <a:rPr lang="en-US" dirty="0" smtClean="0"/>
              <a:t>Define cryptography and explain how it can be used </a:t>
            </a:r>
          </a:p>
          <a:p>
            <a:pPr>
              <a:buNone/>
            </a:pPr>
            <a:endParaRPr lang="en-US" dirty="0" smtClean="0"/>
          </a:p>
        </p:txBody>
      </p:sp>
    </p:spTree>
    <p:extLst>
      <p:ext uri="{BB962C8B-B14F-4D97-AF65-F5344CB8AC3E}">
        <p14:creationId xmlns:p14="http://schemas.microsoft.com/office/powerpoint/2010/main" val="1117985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2930" name="Rectangle 2"/>
          <p:cNvSpPr>
            <a:spLocks noGrp="1" noChangeArrowheads="1"/>
          </p:cNvSpPr>
          <p:nvPr>
            <p:ph type="title"/>
          </p:nvPr>
        </p:nvSpPr>
        <p:spPr/>
        <p:txBody>
          <a:bodyPr/>
          <a:lstStyle/>
          <a:p>
            <a:pPr algn="ctr"/>
            <a:r>
              <a:rPr lang="en-US" sz="7200" dirty="0" smtClean="0"/>
              <a:t>More Bad News</a:t>
            </a:r>
            <a:endParaRPr lang="en-US" sz="7200" dirty="0"/>
          </a:p>
        </p:txBody>
      </p:sp>
      <p:sp>
        <p:nvSpPr>
          <p:cNvPr id="1532931" name="Rectangle 3"/>
          <p:cNvSpPr>
            <a:spLocks noGrp="1" noChangeArrowheads="1"/>
          </p:cNvSpPr>
          <p:nvPr>
            <p:ph type="body" idx="1"/>
          </p:nvPr>
        </p:nvSpPr>
        <p:spPr>
          <a:xfrm>
            <a:off x="685800" y="2057400"/>
            <a:ext cx="7772400" cy="4383087"/>
          </a:xfrm>
        </p:spPr>
        <p:txBody>
          <a:bodyPr/>
          <a:lstStyle/>
          <a:p>
            <a:pPr marL="609600" indent="-609600">
              <a:lnSpc>
                <a:spcPct val="80000"/>
              </a:lnSpc>
            </a:pPr>
            <a:r>
              <a:rPr lang="en-US" sz="2800" dirty="0" smtClean="0"/>
              <a:t>Web pages that infect by simply looking at them (6,000 new infected pages daily, or </a:t>
            </a:r>
            <a:r>
              <a:rPr lang="en-US" sz="2800" dirty="0" smtClean="0">
                <a:solidFill>
                  <a:srgbClr val="FF0000"/>
                </a:solidFill>
              </a:rPr>
              <a:t>1 every 14 seconds</a:t>
            </a:r>
            <a:r>
              <a:rPr lang="en-US" sz="2800" dirty="0" smtClean="0"/>
              <a:t>)</a:t>
            </a:r>
          </a:p>
          <a:p>
            <a:pPr marL="609600" indent="-609600">
              <a:lnSpc>
                <a:spcPct val="80000"/>
              </a:lnSpc>
            </a:pPr>
            <a:r>
              <a:rPr lang="en-US" sz="2800" dirty="0" smtClean="0"/>
              <a:t>More </a:t>
            </a:r>
            <a:r>
              <a:rPr lang="en-US" sz="2800" dirty="0"/>
              <a:t>attacks </a:t>
            </a:r>
            <a:r>
              <a:rPr lang="en-US" sz="2800" dirty="0" smtClean="0">
                <a:solidFill>
                  <a:srgbClr val="FF0000"/>
                </a:solidFill>
              </a:rPr>
              <a:t>originate </a:t>
            </a:r>
            <a:r>
              <a:rPr lang="en-US" sz="2800" dirty="0">
                <a:solidFill>
                  <a:srgbClr val="FF0000"/>
                </a:solidFill>
              </a:rPr>
              <a:t>in </a:t>
            </a:r>
            <a:r>
              <a:rPr lang="en-US" sz="2800" dirty="0" smtClean="0">
                <a:solidFill>
                  <a:srgbClr val="FF0000"/>
                </a:solidFill>
              </a:rPr>
              <a:t>U.S. </a:t>
            </a:r>
            <a:r>
              <a:rPr lang="en-US" sz="2800" dirty="0"/>
              <a:t>than any other country (33%)</a:t>
            </a:r>
          </a:p>
          <a:p>
            <a:pPr marL="609600" indent="-609600">
              <a:lnSpc>
                <a:spcPct val="80000"/>
              </a:lnSpc>
            </a:pPr>
            <a:r>
              <a:rPr lang="en-US" sz="2800" dirty="0" smtClean="0">
                <a:solidFill>
                  <a:srgbClr val="FF0000"/>
                </a:solidFill>
              </a:rPr>
              <a:t>Home </a:t>
            </a:r>
            <a:r>
              <a:rPr lang="en-US" sz="2800" dirty="0">
                <a:solidFill>
                  <a:srgbClr val="FF0000"/>
                </a:solidFill>
              </a:rPr>
              <a:t>users </a:t>
            </a:r>
            <a:r>
              <a:rPr lang="en-US" sz="2800" dirty="0"/>
              <a:t>were the most highly targeted sector (93% all targeted attacks</a:t>
            </a:r>
            <a:r>
              <a:rPr lang="en-US" sz="2800" dirty="0" smtClean="0"/>
              <a:t>)</a:t>
            </a:r>
          </a:p>
          <a:p>
            <a:pPr marL="609600" indent="-609600">
              <a:lnSpc>
                <a:spcPct val="80000"/>
              </a:lnSpc>
            </a:pPr>
            <a:r>
              <a:rPr lang="en-US" sz="2800" dirty="0" smtClean="0"/>
              <a:t>An infected U.S. computer has an average of </a:t>
            </a:r>
            <a:r>
              <a:rPr lang="en-US" sz="2800" dirty="0" smtClean="0">
                <a:solidFill>
                  <a:srgbClr val="FF0000"/>
                </a:solidFill>
              </a:rPr>
              <a:t>8 instances </a:t>
            </a:r>
            <a:r>
              <a:rPr lang="en-US" sz="2800" dirty="0" smtClean="0"/>
              <a:t>of malware </a:t>
            </a:r>
          </a:p>
          <a:p>
            <a:pPr marL="609600" indent="-609600">
              <a:lnSpc>
                <a:spcPct val="80000"/>
              </a:lnSpc>
            </a:pPr>
            <a:r>
              <a:rPr lang="en-US" sz="2800" dirty="0" smtClean="0">
                <a:solidFill>
                  <a:srgbClr val="FF0000"/>
                </a:solidFill>
              </a:rPr>
              <a:t>U.S.</a:t>
            </a:r>
            <a:r>
              <a:rPr lang="en-US" sz="2800" dirty="0" smtClean="0"/>
              <a:t> has highest number of infected computers</a:t>
            </a:r>
            <a:endParaRPr lang="en-US" sz="2800" dirty="0"/>
          </a:p>
        </p:txBody>
      </p:sp>
      <p:sp>
        <p:nvSpPr>
          <p:cNvPr id="4" name="Slide Number Placeholder 3"/>
          <p:cNvSpPr>
            <a:spLocks noGrp="1"/>
          </p:cNvSpPr>
          <p:nvPr>
            <p:ph type="sldNum" sz="quarter" idx="12"/>
          </p:nvPr>
        </p:nvSpPr>
        <p:spPr/>
        <p:txBody>
          <a:bodyPr/>
          <a:lstStyle/>
          <a:p>
            <a:fld id="{489264B3-337E-44E0-BC89-34B7688284F5}" type="slidenum">
              <a:rPr lang="en-US" smtClean="0"/>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a:r>
              <a:rPr lang="en-US" sz="6600" dirty="0" smtClean="0"/>
              <a:t>Password Paradox</a:t>
            </a:r>
            <a:endParaRPr lang="en-US" sz="6600" dirty="0"/>
          </a:p>
        </p:txBody>
      </p:sp>
      <p:sp>
        <p:nvSpPr>
          <p:cNvPr id="7171" name="Rectangle 3"/>
          <p:cNvSpPr>
            <a:spLocks noGrp="1" noChangeArrowheads="1"/>
          </p:cNvSpPr>
          <p:nvPr>
            <p:ph type="body" idx="1"/>
          </p:nvPr>
        </p:nvSpPr>
        <p:spPr>
          <a:xfrm>
            <a:off x="914400" y="1981200"/>
            <a:ext cx="7772400" cy="4687887"/>
          </a:xfrm>
          <a:ln/>
        </p:spPr>
        <p:txBody>
          <a:bodyPr/>
          <a:lstStyle/>
          <a:p>
            <a:r>
              <a:rPr lang="en-US" sz="2400" i="1" dirty="0" smtClean="0"/>
              <a:t>Password paradox – </a:t>
            </a:r>
            <a:r>
              <a:rPr lang="en-US" sz="2400" dirty="0" smtClean="0"/>
              <a:t>For password to remain secure it should never be written down but must be committed to memory. </a:t>
            </a:r>
          </a:p>
          <a:p>
            <a:r>
              <a:rPr lang="en-US" sz="2400" dirty="0" smtClean="0"/>
              <a:t>Password should also be of a sufficient length and complexity that an attacker cannot easily determine </a:t>
            </a:r>
          </a:p>
          <a:p>
            <a:r>
              <a:rPr lang="en-US" sz="2400" dirty="0" smtClean="0"/>
              <a:t>Paradox: although lengthy and complex passwords should be used and never written down, it is very difficult to memorize these types of passwords. </a:t>
            </a:r>
          </a:p>
          <a:p>
            <a:r>
              <a:rPr lang="en-US" sz="2400" dirty="0" smtClean="0"/>
              <a:t>Users have multiple accounts for computers at work, school, and home, e-mail accounts, banks, online Internet stores, and each account has its own password</a:t>
            </a:r>
          </a:p>
        </p:txBody>
      </p:sp>
    </p:spTree>
    <p:extLst>
      <p:ext uri="{BB962C8B-B14F-4D97-AF65-F5344CB8AC3E}">
        <p14:creationId xmlns:p14="http://schemas.microsoft.com/office/powerpoint/2010/main" val="58203192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a:r>
              <a:rPr lang="en-US" sz="6600" dirty="0" smtClean="0"/>
              <a:t>Weak Passwords</a:t>
            </a:r>
            <a:endParaRPr lang="en-US" sz="6600" dirty="0"/>
          </a:p>
        </p:txBody>
      </p:sp>
      <p:sp>
        <p:nvSpPr>
          <p:cNvPr id="7171" name="Rectangle 3"/>
          <p:cNvSpPr>
            <a:spLocks noGrp="1" noChangeArrowheads="1"/>
          </p:cNvSpPr>
          <p:nvPr>
            <p:ph type="body" idx="1"/>
          </p:nvPr>
        </p:nvSpPr>
        <p:spPr>
          <a:xfrm>
            <a:off x="685800" y="2057400"/>
            <a:ext cx="8229600" cy="4343400"/>
          </a:xfrm>
          <a:ln/>
        </p:spPr>
        <p:txBody>
          <a:bodyPr/>
          <a:lstStyle/>
          <a:p>
            <a:pPr lvl="0"/>
            <a:r>
              <a:rPr lang="en-US" dirty="0" smtClean="0"/>
              <a:t>Common word </a:t>
            </a:r>
            <a:r>
              <a:rPr lang="en-US" i="1" dirty="0" smtClean="0"/>
              <a:t>(Eagles)</a:t>
            </a:r>
            <a:r>
              <a:rPr lang="en-US" dirty="0" smtClean="0"/>
              <a:t> </a:t>
            </a:r>
          </a:p>
          <a:p>
            <a:pPr lvl="0"/>
            <a:r>
              <a:rPr lang="en-US" dirty="0" smtClean="0"/>
              <a:t>Short passwords (</a:t>
            </a:r>
            <a:r>
              <a:rPr lang="en-US" i="1" dirty="0" smtClean="0"/>
              <a:t>ABCD</a:t>
            </a:r>
            <a:r>
              <a:rPr lang="en-US" dirty="0" smtClean="0"/>
              <a:t>)</a:t>
            </a:r>
          </a:p>
          <a:p>
            <a:pPr lvl="0"/>
            <a:r>
              <a:rPr lang="en-US" dirty="0" smtClean="0"/>
              <a:t>Personal information (name of a child or pet)</a:t>
            </a:r>
          </a:p>
          <a:p>
            <a:pPr lvl="0"/>
            <a:r>
              <a:rPr lang="en-US" dirty="0" smtClean="0"/>
              <a:t>Write password down</a:t>
            </a:r>
          </a:p>
          <a:p>
            <a:r>
              <a:rPr lang="en-US" dirty="0" smtClean="0"/>
              <a:t>Predictable use of characters</a:t>
            </a:r>
          </a:p>
          <a:p>
            <a:pPr lvl="0"/>
            <a:r>
              <a:rPr lang="en-US" dirty="0" smtClean="0"/>
              <a:t>Not change password</a:t>
            </a:r>
          </a:p>
          <a:p>
            <a:r>
              <a:rPr lang="en-US" dirty="0" smtClean="0"/>
              <a:t>Reuse same password</a:t>
            </a:r>
          </a:p>
          <a:p>
            <a:pPr lvl="0"/>
            <a:endParaRPr lang="en-US" sz="2400" dirty="0" smtClean="0"/>
          </a:p>
        </p:txBody>
      </p:sp>
    </p:spTree>
    <p:extLst>
      <p:ext uri="{BB962C8B-B14F-4D97-AF65-F5344CB8AC3E}">
        <p14:creationId xmlns:p14="http://schemas.microsoft.com/office/powerpoint/2010/main" val="59992121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p:txBody>
          <a:bodyPr/>
          <a:lstStyle/>
          <a:p>
            <a:pPr algn="ctr"/>
            <a:r>
              <a:rPr lang="en-US" sz="5400" dirty="0" smtClean="0"/>
              <a:t>Top Ten Passwords</a:t>
            </a:r>
            <a:endParaRPr lang="en-US" sz="5400" dirty="0"/>
          </a:p>
        </p:txBody>
      </p:sp>
      <p:sp>
        <p:nvSpPr>
          <p:cNvPr id="530435" name="Rectangle 3"/>
          <p:cNvSpPr>
            <a:spLocks noGrp="1" noChangeArrowheads="1"/>
          </p:cNvSpPr>
          <p:nvPr>
            <p:ph type="body" idx="1"/>
          </p:nvPr>
        </p:nvSpPr>
        <p:spPr/>
        <p:txBody>
          <a:bodyPr/>
          <a:lstStyle/>
          <a:p>
            <a:pPr>
              <a:buNone/>
            </a:pPr>
            <a:endParaRPr lang="en-US" dirty="0"/>
          </a:p>
        </p:txBody>
      </p:sp>
      <p:pic>
        <p:nvPicPr>
          <p:cNvPr id="2" name="Picture 2"/>
          <p:cNvPicPr>
            <a:picLocks noChangeAspect="1" noChangeArrowheads="1"/>
          </p:cNvPicPr>
          <p:nvPr/>
        </p:nvPicPr>
        <p:blipFill>
          <a:blip r:embed="rId3" cstate="print"/>
          <a:srcRect/>
          <a:stretch>
            <a:fillRect/>
          </a:stretch>
        </p:blipFill>
        <p:spPr bwMode="auto">
          <a:xfrm>
            <a:off x="1828800" y="1905000"/>
            <a:ext cx="5692040" cy="4792195"/>
          </a:xfrm>
          <a:prstGeom prst="rect">
            <a:avLst/>
          </a:prstGeom>
          <a:noFill/>
          <a:ln w="9525">
            <a:noFill/>
            <a:miter lim="800000"/>
            <a:headEnd/>
            <a:tailEnd/>
          </a:ln>
        </p:spPr>
      </p:pic>
      <p:sp>
        <p:nvSpPr>
          <p:cNvPr id="5" name="Slide Number Placeholder 4"/>
          <p:cNvSpPr>
            <a:spLocks noGrp="1"/>
          </p:cNvSpPr>
          <p:nvPr>
            <p:ph type="sldNum" sz="quarter" idx="4294967295"/>
          </p:nvPr>
        </p:nvSpPr>
        <p:spPr>
          <a:xfrm>
            <a:off x="6781800" y="6324600"/>
            <a:ext cx="1905000" cy="457200"/>
          </a:xfrm>
          <a:prstGeom prst="rect">
            <a:avLst/>
          </a:prstGeom>
        </p:spPr>
        <p:txBody>
          <a:bodyPr/>
          <a:lstStyle/>
          <a:p>
            <a:fld id="{489264B3-337E-44E0-BC89-34B7688284F5}" type="slidenum">
              <a:rPr lang="en-US" smtClean="0"/>
              <a:pPr/>
              <a:t>82</a:t>
            </a:fld>
            <a:endParaRPr lang="en-US" dirty="0"/>
          </a:p>
        </p:txBody>
      </p:sp>
    </p:spTree>
    <p:extLst>
      <p:ext uri="{BB962C8B-B14F-4D97-AF65-F5344CB8AC3E}">
        <p14:creationId xmlns:p14="http://schemas.microsoft.com/office/powerpoint/2010/main" val="217775678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p:txBody>
          <a:bodyPr/>
          <a:lstStyle/>
          <a:p>
            <a:pPr algn="ctr"/>
            <a:r>
              <a:rPr lang="en-US" sz="4800" dirty="0" smtClean="0"/>
              <a:t>Using Strong Passwords</a:t>
            </a:r>
            <a:endParaRPr lang="en-US" sz="4800" dirty="0"/>
          </a:p>
        </p:txBody>
      </p:sp>
      <p:sp>
        <p:nvSpPr>
          <p:cNvPr id="508931" name="Rectangle 3"/>
          <p:cNvSpPr>
            <a:spLocks noGrp="1" noChangeArrowheads="1"/>
          </p:cNvSpPr>
          <p:nvPr>
            <p:ph type="body" idx="1"/>
          </p:nvPr>
        </p:nvSpPr>
        <p:spPr/>
        <p:txBody>
          <a:bodyPr/>
          <a:lstStyle/>
          <a:p>
            <a:r>
              <a:rPr lang="en-US" sz="2400" b="1" dirty="0" smtClean="0"/>
              <a:t>Strong passwords –</a:t>
            </a:r>
            <a:r>
              <a:rPr lang="en-US" sz="2400" dirty="0" smtClean="0"/>
              <a:t> Passwords are difficult to break</a:t>
            </a:r>
          </a:p>
          <a:p>
            <a:pPr lvl="0"/>
            <a:r>
              <a:rPr lang="en-US" sz="2400" dirty="0" smtClean="0"/>
              <a:t>Passwords should optimally have at least 15 characters</a:t>
            </a:r>
          </a:p>
          <a:p>
            <a:pPr lvl="0"/>
            <a:r>
              <a:rPr lang="en-US" sz="2400" dirty="0" smtClean="0"/>
              <a:t>Passwords should be a random combination of letters, numbers, and special characters </a:t>
            </a:r>
          </a:p>
          <a:p>
            <a:pPr lvl="0"/>
            <a:r>
              <a:rPr lang="en-US" sz="2400" dirty="0" smtClean="0"/>
              <a:t>Passwords should be replaced with new passwords at least every 60 days</a:t>
            </a:r>
          </a:p>
          <a:p>
            <a:pPr lvl="0"/>
            <a:r>
              <a:rPr lang="en-US" sz="2400" dirty="0" smtClean="0"/>
              <a:t>Passwords should not be reused for 12 months</a:t>
            </a:r>
          </a:p>
          <a:p>
            <a:pPr lvl="0"/>
            <a:r>
              <a:rPr lang="en-US" sz="2400" dirty="0" smtClean="0"/>
              <a:t>The same password should not be duplicated and used for multiple accounts</a:t>
            </a:r>
          </a:p>
          <a:p>
            <a:endParaRPr lang="en-US" sz="2400" dirty="0" smtClean="0"/>
          </a:p>
        </p:txBody>
      </p:sp>
    </p:spTree>
    <p:extLst>
      <p:ext uri="{BB962C8B-B14F-4D97-AF65-F5344CB8AC3E}">
        <p14:creationId xmlns:p14="http://schemas.microsoft.com/office/powerpoint/2010/main" val="238763011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4294967295"/>
          </p:nvPr>
        </p:nvSpPr>
        <p:spPr>
          <a:xfrm>
            <a:off x="6781800" y="6324600"/>
            <a:ext cx="1905000" cy="457200"/>
          </a:xfrm>
          <a:prstGeom prst="rect">
            <a:avLst/>
          </a:prstGeom>
          <a:noFill/>
        </p:spPr>
        <p:txBody>
          <a:bodyPr/>
          <a:lstStyle/>
          <a:p>
            <a:fld id="{83B24014-CF39-432F-A6ED-775D362B8C8F}" type="slidenum">
              <a:rPr lang="en-US" smtClean="0"/>
              <a:pPr/>
              <a:t>84</a:t>
            </a:fld>
            <a:endParaRPr lang="en-US" dirty="0" smtClean="0"/>
          </a:p>
        </p:txBody>
      </p:sp>
      <p:sp>
        <p:nvSpPr>
          <p:cNvPr id="36867" name="Rectangle 2"/>
          <p:cNvSpPr>
            <a:spLocks noGrp="1" noChangeArrowheads="1"/>
          </p:cNvSpPr>
          <p:nvPr>
            <p:ph type="title"/>
          </p:nvPr>
        </p:nvSpPr>
        <p:spPr/>
        <p:txBody>
          <a:bodyPr/>
          <a:lstStyle/>
          <a:p>
            <a:pPr algn="ctr" eaLnBrk="1" hangingPunct="1"/>
            <a:r>
              <a:rPr lang="en-US" sz="6000" dirty="0" smtClean="0"/>
              <a:t>Strong Passwords</a:t>
            </a:r>
          </a:p>
        </p:txBody>
      </p:sp>
      <p:pic>
        <p:nvPicPr>
          <p:cNvPr id="36868" name="Picture 5"/>
          <p:cNvPicPr>
            <a:picLocks noGrp="1" noChangeAspect="1" noChangeArrowheads="1"/>
          </p:cNvPicPr>
          <p:nvPr>
            <p:ph idx="1"/>
          </p:nvPr>
        </p:nvPicPr>
        <p:blipFill>
          <a:blip r:embed="rId3" cstate="print"/>
          <a:srcRect/>
          <a:stretch>
            <a:fillRect/>
          </a:stretch>
        </p:blipFill>
        <p:spPr>
          <a:xfrm>
            <a:off x="152400" y="2057400"/>
            <a:ext cx="8772525" cy="4267200"/>
          </a:xfrm>
          <a:noFill/>
        </p:spPr>
      </p:pic>
    </p:spTree>
    <p:extLst>
      <p:ext uri="{BB962C8B-B14F-4D97-AF65-F5344CB8AC3E}">
        <p14:creationId xmlns:p14="http://schemas.microsoft.com/office/powerpoint/2010/main" val="170884284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title"/>
          </p:nvPr>
        </p:nvSpPr>
        <p:spPr/>
        <p:txBody>
          <a:bodyPr/>
          <a:lstStyle/>
          <a:p>
            <a:pPr algn="ctr"/>
            <a:r>
              <a:rPr lang="en-US" sz="4800" dirty="0" smtClean="0"/>
              <a:t>Password Storage Program</a:t>
            </a:r>
            <a:endParaRPr lang="en-US" sz="4800" dirty="0"/>
          </a:p>
        </p:txBody>
      </p:sp>
      <p:sp>
        <p:nvSpPr>
          <p:cNvPr id="509955" name="Rectangle 3"/>
          <p:cNvSpPr>
            <a:spLocks noGrp="1" noChangeArrowheads="1"/>
          </p:cNvSpPr>
          <p:nvPr>
            <p:ph type="body" idx="1"/>
          </p:nvPr>
        </p:nvSpPr>
        <p:spPr/>
        <p:txBody>
          <a:bodyPr/>
          <a:lstStyle/>
          <a:p>
            <a:r>
              <a:rPr lang="en-US" sz="2400" b="1" dirty="0" smtClean="0"/>
              <a:t>Password storage program </a:t>
            </a:r>
            <a:r>
              <a:rPr lang="en-US" sz="2400" dirty="0" smtClean="0"/>
              <a:t>– Allow user to enter account information such as username and password, along with other account details</a:t>
            </a:r>
          </a:p>
          <a:p>
            <a:r>
              <a:rPr lang="en-US" sz="2400" dirty="0" smtClean="0"/>
              <a:t>Storage program is itself protected by a single strong password, and can even require the presence of a file on a USB flash drive before the program will open</a:t>
            </a:r>
          </a:p>
          <a:p>
            <a:r>
              <a:rPr lang="en-US" sz="2400" dirty="0" smtClean="0"/>
              <a:t>Allows user to drag and drop usernames and passwords into these fields without the need to type them</a:t>
            </a:r>
            <a:endParaRPr lang="en-US" sz="2400" dirty="0"/>
          </a:p>
        </p:txBody>
      </p:sp>
    </p:spTree>
    <p:extLst>
      <p:ext uri="{BB962C8B-B14F-4D97-AF65-F5344CB8AC3E}">
        <p14:creationId xmlns:p14="http://schemas.microsoft.com/office/powerpoint/2010/main" val="174558791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ure 4-6.tif"/>
          <p:cNvPicPr>
            <a:picLocks noChangeAspect="1"/>
          </p:cNvPicPr>
          <p:nvPr/>
        </p:nvPicPr>
        <p:blipFill>
          <a:blip r:embed="rId3" cstate="print"/>
          <a:stretch>
            <a:fillRect/>
          </a:stretch>
        </p:blipFill>
        <p:spPr>
          <a:xfrm>
            <a:off x="1676401" y="201705"/>
            <a:ext cx="5943600" cy="6293224"/>
          </a:xfrm>
          <a:prstGeom prst="rect">
            <a:avLst/>
          </a:prstGeom>
        </p:spPr>
      </p:pic>
    </p:spTree>
    <p:extLst>
      <p:ext uri="{BB962C8B-B14F-4D97-AF65-F5344CB8AC3E}">
        <p14:creationId xmlns:p14="http://schemas.microsoft.com/office/powerpoint/2010/main" val="165422431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02" name="Rectangle 2"/>
          <p:cNvSpPr>
            <a:spLocks noGrp="1" noChangeArrowheads="1"/>
          </p:cNvSpPr>
          <p:nvPr>
            <p:ph type="title"/>
          </p:nvPr>
        </p:nvSpPr>
        <p:spPr/>
        <p:txBody>
          <a:bodyPr/>
          <a:lstStyle/>
          <a:p>
            <a:pPr algn="ctr"/>
            <a:r>
              <a:rPr lang="en-US" sz="6600" dirty="0" smtClean="0"/>
              <a:t>Study Participants</a:t>
            </a:r>
            <a:endParaRPr lang="en-US" sz="6600" dirty="0"/>
          </a:p>
        </p:txBody>
      </p:sp>
      <p:sp>
        <p:nvSpPr>
          <p:cNvPr id="1484803" name="Rectangle 3"/>
          <p:cNvSpPr>
            <a:spLocks noGrp="1" noChangeArrowheads="1"/>
          </p:cNvSpPr>
          <p:nvPr>
            <p:ph type="body" idx="1"/>
          </p:nvPr>
        </p:nvSpPr>
        <p:spPr>
          <a:xfrm>
            <a:off x="1182688" y="2017713"/>
            <a:ext cx="7772400" cy="4383087"/>
          </a:xfrm>
        </p:spPr>
        <p:txBody>
          <a:bodyPr/>
          <a:lstStyle/>
          <a:p>
            <a:r>
              <a:rPr lang="en-US" sz="2400" dirty="0" smtClean="0"/>
              <a:t>Study </a:t>
            </a:r>
            <a:r>
              <a:rPr lang="en-US" sz="2400" dirty="0"/>
              <a:t>was conducted at a regional university and a community </a:t>
            </a:r>
            <a:r>
              <a:rPr lang="en-US" sz="2400" dirty="0" smtClean="0"/>
              <a:t>college</a:t>
            </a:r>
          </a:p>
          <a:p>
            <a:r>
              <a:rPr lang="en-US" sz="2400" dirty="0" smtClean="0"/>
              <a:t>Participants </a:t>
            </a:r>
            <a:r>
              <a:rPr lang="en-US" sz="2400" dirty="0"/>
              <a:t>were from </a:t>
            </a:r>
            <a:r>
              <a:rPr lang="en-US" sz="2400" dirty="0" smtClean="0"/>
              <a:t>1 of 4 four </a:t>
            </a:r>
            <a:r>
              <a:rPr lang="en-US" sz="2400" dirty="0"/>
              <a:t>sections of computer </a:t>
            </a:r>
            <a:r>
              <a:rPr lang="en-US" sz="2400" dirty="0" smtClean="0"/>
              <a:t>courses</a:t>
            </a:r>
            <a:endParaRPr lang="en-US" sz="2400" dirty="0"/>
          </a:p>
          <a:p>
            <a:r>
              <a:rPr lang="en-US" sz="2400" dirty="0" smtClean="0"/>
              <a:t>101 </a:t>
            </a:r>
            <a:r>
              <a:rPr lang="en-US" sz="2400" dirty="0"/>
              <a:t>students who participated, 68 (67%) attended a university, of which 54 were male and 14 were female, while 33 (33%) students attended a community college (10 male and 23 female</a:t>
            </a:r>
            <a:r>
              <a:rPr lang="en-US" sz="2400" dirty="0" smtClean="0"/>
              <a:t>)</a:t>
            </a:r>
          </a:p>
          <a:p>
            <a:r>
              <a:rPr lang="en-US" sz="2400" dirty="0" smtClean="0"/>
              <a:t>A </a:t>
            </a:r>
            <a:r>
              <a:rPr lang="en-US" sz="2400" dirty="0"/>
              <a:t>total of 61 students (60%) were employed (54 university students and 7 community college students</a:t>
            </a:r>
            <a:r>
              <a:rPr lang="en-US" sz="2400" dirty="0" smtClean="0"/>
              <a:t>)</a:t>
            </a:r>
            <a:endParaRPr lang="en-US" sz="2400" dirty="0"/>
          </a:p>
        </p:txBody>
      </p:sp>
      <p:sp>
        <p:nvSpPr>
          <p:cNvPr id="2" name="Slide Number Placeholder 1"/>
          <p:cNvSpPr>
            <a:spLocks noGrp="1"/>
          </p:cNvSpPr>
          <p:nvPr>
            <p:ph type="sldNum" sz="quarter" idx="12"/>
          </p:nvPr>
        </p:nvSpPr>
        <p:spPr/>
        <p:txBody>
          <a:bodyPr/>
          <a:lstStyle/>
          <a:p>
            <a:fld id="{489264B3-337E-44E0-BC89-34B7688284F5}" type="slidenum">
              <a:rPr lang="en-US" smtClean="0"/>
              <a:pPr/>
              <a:t>87</a:t>
            </a:fld>
            <a:endParaRPr lang="en-US"/>
          </a:p>
        </p:txBody>
      </p:sp>
    </p:spTree>
    <p:extLst>
      <p:ext uri="{BB962C8B-B14F-4D97-AF65-F5344CB8AC3E}">
        <p14:creationId xmlns:p14="http://schemas.microsoft.com/office/powerpoint/2010/main" val="175419009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0706" name="Rectangle 2"/>
          <p:cNvSpPr>
            <a:spLocks noGrp="1" noChangeArrowheads="1"/>
          </p:cNvSpPr>
          <p:nvPr>
            <p:ph type="title"/>
          </p:nvPr>
        </p:nvSpPr>
        <p:spPr/>
        <p:txBody>
          <a:bodyPr/>
          <a:lstStyle/>
          <a:p>
            <a:pPr algn="ctr"/>
            <a:r>
              <a:rPr lang="en-US" sz="5400" dirty="0"/>
              <a:t>Instruction and </a:t>
            </a:r>
            <a:r>
              <a:rPr lang="en-US" sz="5400" dirty="0" smtClean="0"/>
              <a:t>Training</a:t>
            </a:r>
            <a:endParaRPr lang="en-US" sz="5400" dirty="0"/>
          </a:p>
        </p:txBody>
      </p:sp>
      <p:sp>
        <p:nvSpPr>
          <p:cNvPr id="1480707" name="Rectangle 3"/>
          <p:cNvSpPr>
            <a:spLocks noGrp="1" noChangeArrowheads="1"/>
          </p:cNvSpPr>
          <p:nvPr>
            <p:ph type="body" idx="1"/>
          </p:nvPr>
        </p:nvSpPr>
        <p:spPr>
          <a:xfrm>
            <a:off x="1182688" y="2017713"/>
            <a:ext cx="7772400" cy="4383087"/>
          </a:xfrm>
        </p:spPr>
        <p:txBody>
          <a:bodyPr/>
          <a:lstStyle/>
          <a:p>
            <a:pPr marL="514350" indent="-514350">
              <a:buFont typeface="+mj-lt"/>
              <a:buAutoNum type="arabicPeriod"/>
            </a:pPr>
            <a:r>
              <a:rPr lang="en-US" sz="2800" dirty="0" smtClean="0"/>
              <a:t>Users </a:t>
            </a:r>
            <a:r>
              <a:rPr lang="en-US" sz="2800" dirty="0"/>
              <a:t>read </a:t>
            </a:r>
            <a:r>
              <a:rPr lang="en-US" sz="2800" dirty="0" smtClean="0"/>
              <a:t>37-page material about </a:t>
            </a:r>
            <a:r>
              <a:rPr lang="en-US" sz="2800" dirty="0"/>
              <a:t>personal security and password </a:t>
            </a:r>
            <a:r>
              <a:rPr lang="en-US" sz="2800" dirty="0" smtClean="0"/>
              <a:t>management</a:t>
            </a:r>
          </a:p>
          <a:p>
            <a:pPr marL="514350" indent="-514350">
              <a:buFont typeface="+mj-lt"/>
              <a:buAutoNum type="arabicPeriod"/>
            </a:pPr>
            <a:r>
              <a:rPr lang="en-US" sz="2800" dirty="0" smtClean="0"/>
              <a:t>Users </a:t>
            </a:r>
            <a:r>
              <a:rPr lang="en-US" sz="2800" dirty="0"/>
              <a:t>watched a 45-minute video of the </a:t>
            </a:r>
            <a:r>
              <a:rPr lang="en-US" sz="2800" dirty="0" smtClean="0"/>
              <a:t>material</a:t>
            </a:r>
          </a:p>
          <a:p>
            <a:pPr marL="514350" indent="-514350">
              <a:buFont typeface="+mj-lt"/>
              <a:buAutoNum type="arabicPeriod"/>
            </a:pPr>
            <a:r>
              <a:rPr lang="en-US" sz="2800" dirty="0" smtClean="0"/>
              <a:t>Users </a:t>
            </a:r>
            <a:r>
              <a:rPr lang="en-US" sz="2800" dirty="0"/>
              <a:t>took a 20-question </a:t>
            </a:r>
            <a:r>
              <a:rPr lang="en-US" sz="2800" dirty="0" smtClean="0"/>
              <a:t>assessment </a:t>
            </a:r>
            <a:r>
              <a:rPr lang="en-US" sz="2800" dirty="0"/>
              <a:t>(N=101, M=16.67, SD=2.84)</a:t>
            </a:r>
            <a:r>
              <a:rPr lang="en-US" sz="2800" dirty="0" smtClean="0"/>
              <a:t> </a:t>
            </a:r>
          </a:p>
          <a:p>
            <a:pPr marL="514350" indent="-514350">
              <a:buFont typeface="+mj-lt"/>
              <a:buAutoNum type="arabicPeriod"/>
            </a:pPr>
            <a:r>
              <a:rPr lang="en-US" sz="2800" dirty="0" smtClean="0"/>
              <a:t>Users then </a:t>
            </a:r>
            <a:r>
              <a:rPr lang="en-US" sz="2800" dirty="0"/>
              <a:t>followed instructions how to download, install, and use a </a:t>
            </a:r>
            <a:r>
              <a:rPr lang="en-US" sz="2800" dirty="0" smtClean="0"/>
              <a:t>password </a:t>
            </a:r>
            <a:r>
              <a:rPr lang="en-US" sz="2800" dirty="0"/>
              <a:t>management </a:t>
            </a:r>
            <a:r>
              <a:rPr lang="en-US" sz="2800" dirty="0" smtClean="0"/>
              <a:t>application</a:t>
            </a:r>
          </a:p>
          <a:p>
            <a:pPr marL="514350" indent="-514350">
              <a:buFont typeface="+mj-lt"/>
              <a:buAutoNum type="arabicPeriod"/>
            </a:pPr>
            <a:r>
              <a:rPr lang="en-US" sz="2800" dirty="0" smtClean="0"/>
              <a:t>Users finally gave perceptions </a:t>
            </a:r>
          </a:p>
        </p:txBody>
      </p:sp>
      <p:sp>
        <p:nvSpPr>
          <p:cNvPr id="2" name="Slide Number Placeholder 1"/>
          <p:cNvSpPr>
            <a:spLocks noGrp="1"/>
          </p:cNvSpPr>
          <p:nvPr>
            <p:ph type="sldNum" sz="quarter" idx="12"/>
          </p:nvPr>
        </p:nvSpPr>
        <p:spPr/>
        <p:txBody>
          <a:bodyPr/>
          <a:lstStyle/>
          <a:p>
            <a:fld id="{489264B3-337E-44E0-BC89-34B7688284F5}" type="slidenum">
              <a:rPr lang="en-US" smtClean="0"/>
              <a:pPr/>
              <a:t>88</a:t>
            </a:fld>
            <a:endParaRPr lang="en-US" dirty="0"/>
          </a:p>
        </p:txBody>
      </p:sp>
    </p:spTree>
    <p:extLst>
      <p:ext uri="{BB962C8B-B14F-4D97-AF65-F5344CB8AC3E}">
        <p14:creationId xmlns:p14="http://schemas.microsoft.com/office/powerpoint/2010/main" val="281625923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p:txBody>
          <a:bodyPr/>
          <a:lstStyle/>
          <a:p>
            <a:pPr algn="ctr"/>
            <a:r>
              <a:rPr lang="en-US" sz="7200" smtClean="0"/>
              <a:t>Will Use?</a:t>
            </a:r>
            <a:endParaRPr lang="en-US" sz="7200" dirty="0"/>
          </a:p>
        </p:txBody>
      </p:sp>
      <p:sp>
        <p:nvSpPr>
          <p:cNvPr id="530435" name="Rectangle 3"/>
          <p:cNvSpPr>
            <a:spLocks noGrp="1" noChangeArrowheads="1"/>
          </p:cNvSpPr>
          <p:nvPr>
            <p:ph type="body" idx="1"/>
          </p:nvPr>
        </p:nvSpPr>
        <p:spPr/>
        <p:txBody>
          <a:bodyPr/>
          <a:lstStyle/>
          <a:p>
            <a:pPr>
              <a:buNone/>
            </a:pPr>
            <a:endParaRPr lang="en-US" dirty="0"/>
          </a:p>
        </p:txBody>
      </p:sp>
      <p:sp>
        <p:nvSpPr>
          <p:cNvPr id="2" name="Slide Number Placeholder 1"/>
          <p:cNvSpPr>
            <a:spLocks noGrp="1"/>
          </p:cNvSpPr>
          <p:nvPr>
            <p:ph type="sldNum" sz="quarter" idx="12"/>
          </p:nvPr>
        </p:nvSpPr>
        <p:spPr/>
        <p:txBody>
          <a:bodyPr/>
          <a:lstStyle/>
          <a:p>
            <a:fld id="{489264B3-337E-44E0-BC89-34B7688284F5}" type="slidenum">
              <a:rPr lang="en-US" smtClean="0"/>
              <a:pPr/>
              <a:t>89</a:t>
            </a:fld>
            <a:endParaRPr lang="en-US"/>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100" y="2133600"/>
            <a:ext cx="8809500" cy="38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3392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410" name="Rectangle 2"/>
          <p:cNvSpPr>
            <a:spLocks noGrp="1" noChangeArrowheads="1"/>
          </p:cNvSpPr>
          <p:nvPr>
            <p:ph type="title"/>
          </p:nvPr>
        </p:nvSpPr>
        <p:spPr/>
        <p:txBody>
          <a:bodyPr/>
          <a:lstStyle/>
          <a:p>
            <a:pPr algn="ctr"/>
            <a:endParaRPr lang="en-US" sz="3600" dirty="0"/>
          </a:p>
        </p:txBody>
      </p:sp>
      <p:sp>
        <p:nvSpPr>
          <p:cNvPr id="4" name="Content Placeholder 3"/>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219200" y="1104516"/>
            <a:ext cx="6629400" cy="498875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489264B3-337E-44E0-BC89-34B7688284F5}" type="slidenum">
              <a:rPr lang="en-US" smtClean="0"/>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4294967295"/>
          </p:nvPr>
        </p:nvSpPr>
        <p:spPr>
          <a:xfrm>
            <a:off x="6781800" y="6324600"/>
            <a:ext cx="1905000" cy="457200"/>
          </a:xfrm>
          <a:prstGeom prst="rect">
            <a:avLst/>
          </a:prstGeom>
          <a:noFill/>
        </p:spPr>
        <p:txBody>
          <a:bodyPr/>
          <a:lstStyle/>
          <a:p>
            <a:fld id="{5BC44A8E-BFEB-4D4D-A82A-D23A32F57FA1}" type="slidenum">
              <a:rPr lang="en-US" smtClean="0"/>
              <a:pPr/>
              <a:t>90</a:t>
            </a:fld>
            <a:endParaRPr lang="en-US" dirty="0" smtClean="0"/>
          </a:p>
        </p:txBody>
      </p:sp>
      <p:sp>
        <p:nvSpPr>
          <p:cNvPr id="34819" name="Rectangle 2"/>
          <p:cNvSpPr>
            <a:spLocks noGrp="1" noChangeArrowheads="1"/>
          </p:cNvSpPr>
          <p:nvPr>
            <p:ph type="title"/>
          </p:nvPr>
        </p:nvSpPr>
        <p:spPr/>
        <p:txBody>
          <a:bodyPr/>
          <a:lstStyle/>
          <a:p>
            <a:pPr algn="ctr" eaLnBrk="1" hangingPunct="1"/>
            <a:r>
              <a:rPr lang="en-US" sz="6600" dirty="0" smtClean="0"/>
              <a:t>Test Passwords</a:t>
            </a:r>
          </a:p>
        </p:txBody>
      </p:sp>
      <p:sp>
        <p:nvSpPr>
          <p:cNvPr id="34820" name="Rectangle 3"/>
          <p:cNvSpPr>
            <a:spLocks noGrp="1" noChangeArrowheads="1"/>
          </p:cNvSpPr>
          <p:nvPr>
            <p:ph type="body" idx="1"/>
          </p:nvPr>
        </p:nvSpPr>
        <p:spPr>
          <a:xfrm>
            <a:off x="762000" y="1981200"/>
            <a:ext cx="7772400" cy="4535488"/>
          </a:xfrm>
        </p:spPr>
        <p:txBody>
          <a:bodyPr/>
          <a:lstStyle/>
          <a:p>
            <a:pPr marL="660400" indent="-660400" eaLnBrk="1" hangingPunct="1">
              <a:lnSpc>
                <a:spcPct val="90000"/>
              </a:lnSpc>
            </a:pPr>
            <a:r>
              <a:rPr lang="en-US" sz="3600" dirty="0" smtClean="0"/>
              <a:t>All passwords should be as long as possible, using a mix of characters, and not contain any dictionary words</a:t>
            </a:r>
          </a:p>
          <a:p>
            <a:pPr marL="660400" indent="-660400" eaLnBrk="1" hangingPunct="1">
              <a:lnSpc>
                <a:spcPct val="90000"/>
              </a:lnSpc>
            </a:pPr>
            <a:r>
              <a:rPr lang="en-US" sz="3600" dirty="0" smtClean="0"/>
              <a:t>Develop naming convention</a:t>
            </a:r>
          </a:p>
          <a:p>
            <a:pPr marL="660400" indent="-660400" eaLnBrk="1" hangingPunct="1">
              <a:lnSpc>
                <a:spcPct val="90000"/>
              </a:lnSpc>
            </a:pPr>
            <a:r>
              <a:rPr lang="en-US" sz="3600" dirty="0" smtClean="0">
                <a:hlinkClick r:id="rId3"/>
              </a:rPr>
              <a:t>Online password creators</a:t>
            </a:r>
            <a:endParaRPr lang="en-US" sz="3600" dirty="0" smtClean="0"/>
          </a:p>
          <a:p>
            <a:pPr marL="660400" indent="-660400" eaLnBrk="1" hangingPunct="1">
              <a:lnSpc>
                <a:spcPct val="90000"/>
              </a:lnSpc>
            </a:pPr>
            <a:r>
              <a:rPr lang="en-US" sz="3600" dirty="0" smtClean="0">
                <a:hlinkClick r:id="rId4"/>
              </a:rPr>
              <a:t>Online password graders</a:t>
            </a:r>
            <a:endParaRPr lang="en-US" sz="3600" dirty="0" smtClean="0"/>
          </a:p>
          <a:p>
            <a:pPr marL="660400" indent="-660400" eaLnBrk="1" hangingPunct="1">
              <a:lnSpc>
                <a:spcPct val="90000"/>
              </a:lnSpc>
            </a:pPr>
            <a:r>
              <a:rPr lang="en-US" sz="3600" dirty="0" smtClean="0">
                <a:hlinkClick r:id="rId5"/>
              </a:rPr>
              <a:t>Online password tester</a:t>
            </a:r>
            <a:r>
              <a:rPr lang="en-US" sz="3600" dirty="0" smtClean="0"/>
              <a:t> </a:t>
            </a:r>
          </a:p>
          <a:p>
            <a:pPr marL="660400" indent="-660400" eaLnBrk="1" hangingPunct="1">
              <a:lnSpc>
                <a:spcPct val="90000"/>
              </a:lnSpc>
              <a:buFont typeface="Wingdings" pitchFamily="2" charset="2"/>
              <a:buNone/>
            </a:pPr>
            <a:endParaRPr lang="en-US" sz="2800" dirty="0" smtClean="0"/>
          </a:p>
        </p:txBody>
      </p:sp>
    </p:spTree>
    <p:extLst>
      <p:ext uri="{BB962C8B-B14F-4D97-AF65-F5344CB8AC3E}">
        <p14:creationId xmlns:p14="http://schemas.microsoft.com/office/powerpoint/2010/main" val="90665272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a:r>
              <a:rPr lang="en-US" sz="7200" dirty="0" smtClean="0"/>
              <a:t>Phishing</a:t>
            </a:r>
            <a:endParaRPr lang="en-US" sz="7200" dirty="0"/>
          </a:p>
        </p:txBody>
      </p:sp>
      <p:sp>
        <p:nvSpPr>
          <p:cNvPr id="7171" name="Rectangle 3"/>
          <p:cNvSpPr>
            <a:spLocks noGrp="1" noChangeArrowheads="1"/>
          </p:cNvSpPr>
          <p:nvPr>
            <p:ph type="body" idx="1"/>
          </p:nvPr>
        </p:nvSpPr>
        <p:spPr>
          <a:ln/>
        </p:spPr>
        <p:txBody>
          <a:bodyPr/>
          <a:lstStyle/>
          <a:p>
            <a:r>
              <a:rPr lang="en-US" sz="2000" b="1" dirty="0" smtClean="0"/>
              <a:t>Social engineering </a:t>
            </a:r>
            <a:r>
              <a:rPr lang="en-US" sz="2000" dirty="0" smtClean="0"/>
              <a:t>- Relies on deceiving someone to obtain secure information</a:t>
            </a:r>
          </a:p>
          <a:p>
            <a:r>
              <a:rPr lang="en-US" sz="2000" b="1" dirty="0" smtClean="0"/>
              <a:t>Phishing </a:t>
            </a:r>
            <a:r>
              <a:rPr lang="en-US" sz="2000" dirty="0" smtClean="0"/>
              <a:t>- Common form of social engineering is sending an e-mail or displaying a Web announcement that falsely claims to be from a legitimate enterprise in an attempt to trick the user into surrendering private information</a:t>
            </a:r>
          </a:p>
          <a:p>
            <a:r>
              <a:rPr lang="en-US" sz="2000" dirty="0" smtClean="0"/>
              <a:t>User asked respond to an e-mail or is directed to a Web site where instructed to update personal information, such as passwords, credit card numbers, Social Security numbers, bank account numbers, or other information for which the legitimate organization already has a record</a:t>
            </a:r>
          </a:p>
          <a:p>
            <a:r>
              <a:rPr lang="en-US" sz="2000" dirty="0" smtClean="0"/>
              <a:t>However, Web site is actually a fake and is set up to steal the user’s information</a:t>
            </a:r>
          </a:p>
        </p:txBody>
      </p:sp>
    </p:spTree>
    <p:extLst>
      <p:ext uri="{BB962C8B-B14F-4D97-AF65-F5344CB8AC3E}">
        <p14:creationId xmlns:p14="http://schemas.microsoft.com/office/powerpoint/2010/main" val="184076262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p:txBody>
          <a:bodyPr/>
          <a:lstStyle/>
          <a:p>
            <a:pPr algn="ctr"/>
            <a:r>
              <a:rPr lang="en-US" sz="4000" dirty="0" smtClean="0"/>
              <a:t>Recognize Phishing Attacks</a:t>
            </a:r>
            <a:endParaRPr lang="en-US" sz="4000" dirty="0"/>
          </a:p>
        </p:txBody>
      </p:sp>
      <p:sp>
        <p:nvSpPr>
          <p:cNvPr id="510979" name="Rectangle 3"/>
          <p:cNvSpPr>
            <a:spLocks noGrp="1" noChangeArrowheads="1"/>
          </p:cNvSpPr>
          <p:nvPr>
            <p:ph type="body" idx="1"/>
          </p:nvPr>
        </p:nvSpPr>
        <p:spPr/>
        <p:txBody>
          <a:bodyPr/>
          <a:lstStyle/>
          <a:p>
            <a:pPr lvl="0"/>
            <a:r>
              <a:rPr lang="en-US" sz="2400" i="1" dirty="0" smtClean="0"/>
              <a:t>Deceptive Web links</a:t>
            </a:r>
            <a:r>
              <a:rPr lang="en-US" sz="2400" dirty="0" smtClean="0"/>
              <a:t>—Link to Web site embedded in e-mail should not have an </a:t>
            </a:r>
            <a:r>
              <a:rPr lang="en-US" sz="2400" i="1" dirty="0" smtClean="0"/>
              <a:t>@ </a:t>
            </a:r>
            <a:r>
              <a:rPr lang="en-US" sz="2400" dirty="0" smtClean="0"/>
              <a:t>sign in the middle of the address</a:t>
            </a:r>
          </a:p>
          <a:p>
            <a:pPr lvl="1"/>
            <a:r>
              <a:rPr lang="en-US" sz="2000" dirty="0" smtClean="0"/>
              <a:t>Users should never log on to a Web site from a link in an e-mail but instead should open new browser window and type legitimate address</a:t>
            </a:r>
          </a:p>
          <a:p>
            <a:pPr lvl="0"/>
            <a:r>
              <a:rPr lang="en-US" sz="2400" i="1" dirty="0" smtClean="0"/>
              <a:t>E-mails that look like Web sites</a:t>
            </a:r>
            <a:r>
              <a:rPr lang="en-US" sz="2400" dirty="0" smtClean="0"/>
              <a:t>—Phishers often include the logo of the vendor and otherwise try to make the e-mail look like the vendor’s Web site as a way to convince the recipient that the message is genuine</a:t>
            </a:r>
          </a:p>
          <a:p>
            <a:pPr lvl="1"/>
            <a:r>
              <a:rPr lang="en-US" sz="2000" dirty="0" smtClean="0"/>
              <a:t>Presence of logos does not mean that e-mail is legitimate.</a:t>
            </a:r>
          </a:p>
        </p:txBody>
      </p:sp>
    </p:spTree>
    <p:extLst>
      <p:ext uri="{BB962C8B-B14F-4D97-AF65-F5344CB8AC3E}">
        <p14:creationId xmlns:p14="http://schemas.microsoft.com/office/powerpoint/2010/main" val="102982967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p:txBody>
          <a:bodyPr/>
          <a:lstStyle/>
          <a:p>
            <a:pPr algn="ctr"/>
            <a:r>
              <a:rPr lang="en-US" sz="4000" dirty="0" smtClean="0"/>
              <a:t>Recognize Phishing Attacks</a:t>
            </a:r>
            <a:endParaRPr lang="en-US" sz="4000" dirty="0"/>
          </a:p>
        </p:txBody>
      </p:sp>
      <p:sp>
        <p:nvSpPr>
          <p:cNvPr id="510979" name="Rectangle 3"/>
          <p:cNvSpPr>
            <a:spLocks noGrp="1" noChangeArrowheads="1"/>
          </p:cNvSpPr>
          <p:nvPr>
            <p:ph type="body" idx="1"/>
          </p:nvPr>
        </p:nvSpPr>
        <p:spPr/>
        <p:txBody>
          <a:bodyPr/>
          <a:lstStyle/>
          <a:p>
            <a:pPr lvl="0"/>
            <a:r>
              <a:rPr lang="en-US" sz="2000" i="1" dirty="0" smtClean="0"/>
              <a:t>Fake sender’s address</a:t>
            </a:r>
            <a:r>
              <a:rPr lang="en-US" sz="2000" dirty="0" smtClean="0"/>
              <a:t>—Because sender addresses can be forged easily, an e-mail message should not be trusted simply because the sender’s e-mail address appears to be valid (such as tech_support@ebay.com). </a:t>
            </a:r>
          </a:p>
          <a:p>
            <a:pPr lvl="0"/>
            <a:r>
              <a:rPr lang="en-US" sz="2000" i="1" dirty="0" smtClean="0"/>
              <a:t>Generic greeting</a:t>
            </a:r>
            <a:r>
              <a:rPr lang="en-US" sz="2000" dirty="0" smtClean="0"/>
              <a:t>—Many phishing e-mails begin with a general opening such as “Dear e-Bay Member” and do not include a valid account number</a:t>
            </a:r>
          </a:p>
          <a:p>
            <a:pPr lvl="0"/>
            <a:r>
              <a:rPr lang="en-US" sz="2000" i="1" dirty="0" smtClean="0"/>
              <a:t>Popup boxes and attachments</a:t>
            </a:r>
            <a:r>
              <a:rPr lang="en-US" sz="2000" dirty="0" smtClean="0"/>
              <a:t>—Legitimate e-mails from vendors never contain a popup box or an attachment</a:t>
            </a:r>
          </a:p>
          <a:p>
            <a:pPr lvl="0"/>
            <a:r>
              <a:rPr lang="en-US" sz="2000" i="1" dirty="0" smtClean="0"/>
              <a:t>Urgent request</a:t>
            </a:r>
            <a:r>
              <a:rPr lang="en-US" sz="2000" dirty="0" smtClean="0"/>
              <a:t>—Many phishing e-mails try to encourage the recipient to act immediately or else their account will be deactivated</a:t>
            </a:r>
          </a:p>
        </p:txBody>
      </p:sp>
    </p:spTree>
    <p:extLst>
      <p:ext uri="{BB962C8B-B14F-4D97-AF65-F5344CB8AC3E}">
        <p14:creationId xmlns:p14="http://schemas.microsoft.com/office/powerpoint/2010/main" val="187900233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450" name="Rectangle 2"/>
          <p:cNvSpPr>
            <a:spLocks noGrp="1" noChangeArrowheads="1"/>
          </p:cNvSpPr>
          <p:nvPr>
            <p:ph type="title"/>
          </p:nvPr>
        </p:nvSpPr>
        <p:spPr/>
        <p:txBody>
          <a:bodyPr/>
          <a:lstStyle/>
          <a:p>
            <a:pPr algn="ctr"/>
            <a:r>
              <a:rPr lang="en-US" sz="6000" dirty="0"/>
              <a:t>Phishing Tests</a:t>
            </a:r>
          </a:p>
        </p:txBody>
      </p:sp>
      <p:sp>
        <p:nvSpPr>
          <p:cNvPr id="1128451" name="Rectangle 3"/>
          <p:cNvSpPr>
            <a:spLocks noGrp="1" noChangeArrowheads="1"/>
          </p:cNvSpPr>
          <p:nvPr>
            <p:ph type="body" idx="1"/>
          </p:nvPr>
        </p:nvSpPr>
        <p:spPr/>
        <p:txBody>
          <a:bodyPr/>
          <a:lstStyle/>
          <a:p>
            <a:pPr>
              <a:lnSpc>
                <a:spcPct val="80000"/>
              </a:lnSpc>
            </a:pPr>
            <a:r>
              <a:rPr lang="en-US" sz="4800" dirty="0" smtClean="0">
                <a:solidFill>
                  <a:schemeClr val="bg2"/>
                </a:solidFill>
                <a:hlinkClick r:id="rId3"/>
              </a:rPr>
              <a:t>Mailfrontier</a:t>
            </a:r>
          </a:p>
          <a:p>
            <a:pPr>
              <a:lnSpc>
                <a:spcPct val="80000"/>
              </a:lnSpc>
            </a:pPr>
            <a:r>
              <a:rPr lang="en-US" sz="4800" dirty="0" smtClean="0">
                <a:solidFill>
                  <a:schemeClr val="bg2"/>
                </a:solidFill>
                <a:hlinkClick r:id="rId4"/>
              </a:rPr>
              <a:t>Antiphishing.org</a:t>
            </a:r>
          </a:p>
          <a:p>
            <a:pPr>
              <a:lnSpc>
                <a:spcPct val="80000"/>
              </a:lnSpc>
            </a:pPr>
            <a:r>
              <a:rPr lang="en-US" sz="4800" dirty="0" smtClean="0">
                <a:solidFill>
                  <a:schemeClr val="bg2"/>
                </a:solidFill>
                <a:hlinkClick r:id="rId5"/>
              </a:rPr>
              <a:t>Antiphishing Phil</a:t>
            </a:r>
          </a:p>
          <a:p>
            <a:pPr>
              <a:lnSpc>
                <a:spcPct val="80000"/>
              </a:lnSpc>
            </a:pPr>
            <a:r>
              <a:rPr lang="en-US" sz="4800" dirty="0" smtClean="0">
                <a:solidFill>
                  <a:schemeClr val="bg2"/>
                </a:solidFill>
                <a:hlinkClick r:id="rId6"/>
              </a:rPr>
              <a:t>Paypal</a:t>
            </a:r>
          </a:p>
        </p:txBody>
      </p:sp>
    </p:spTree>
    <p:extLst>
      <p:ext uri="{BB962C8B-B14F-4D97-AF65-F5344CB8AC3E}">
        <p14:creationId xmlns:p14="http://schemas.microsoft.com/office/powerpoint/2010/main" val="108796681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a:r>
              <a:rPr lang="en-US" sz="4800" dirty="0" smtClean="0"/>
              <a:t>Social Networking Attacks</a:t>
            </a:r>
            <a:endParaRPr lang="en-US" sz="4800" dirty="0"/>
          </a:p>
        </p:txBody>
      </p:sp>
      <p:sp>
        <p:nvSpPr>
          <p:cNvPr id="7171" name="Rectangle 3"/>
          <p:cNvSpPr>
            <a:spLocks noGrp="1" noChangeArrowheads="1"/>
          </p:cNvSpPr>
          <p:nvPr>
            <p:ph type="body" idx="1"/>
          </p:nvPr>
        </p:nvSpPr>
        <p:spPr>
          <a:xfrm>
            <a:off x="457200" y="2057400"/>
            <a:ext cx="8229600" cy="3840163"/>
          </a:xfrm>
          <a:ln/>
        </p:spPr>
        <p:txBody>
          <a:bodyPr/>
          <a:lstStyle/>
          <a:p>
            <a:r>
              <a:rPr lang="en-US" sz="2400" dirty="0" smtClean="0"/>
              <a:t>Grouping individuals and organizations into clusters or groups based on affiliation called </a:t>
            </a:r>
            <a:r>
              <a:rPr lang="en-US" sz="2400" b="1" dirty="0" smtClean="0"/>
              <a:t>social networking</a:t>
            </a:r>
          </a:p>
          <a:p>
            <a:r>
              <a:rPr lang="en-US" sz="2400" dirty="0" smtClean="0"/>
              <a:t>Web sites that facilitate linking individuals with common interests like hobbies, religion, politics, or school contacts are called </a:t>
            </a:r>
            <a:r>
              <a:rPr lang="en-US" sz="2400" b="1" dirty="0" smtClean="0"/>
              <a:t>social networking sites</a:t>
            </a:r>
            <a:r>
              <a:rPr lang="en-US" sz="2400" dirty="0" smtClean="0"/>
              <a:t> and function as an online community of users</a:t>
            </a:r>
          </a:p>
          <a:p>
            <a:r>
              <a:rPr lang="en-US" sz="2400" dirty="0" smtClean="0"/>
              <a:t>User who is granted access to a social networking site can read the profile pages of other members and interact with them</a:t>
            </a:r>
          </a:p>
          <a:p>
            <a:r>
              <a:rPr lang="en-US" sz="2400" dirty="0" smtClean="0"/>
              <a:t>Social networking sites increasingly becoming prime targets of attacks</a:t>
            </a:r>
          </a:p>
        </p:txBody>
      </p:sp>
    </p:spTree>
    <p:extLst>
      <p:ext uri="{BB962C8B-B14F-4D97-AF65-F5344CB8AC3E}">
        <p14:creationId xmlns:p14="http://schemas.microsoft.com/office/powerpoint/2010/main" val="416819524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p:txBody>
          <a:bodyPr/>
          <a:lstStyle/>
          <a:p>
            <a:pPr algn="ctr"/>
            <a:r>
              <a:rPr lang="en-US" sz="5400" dirty="0" smtClean="0"/>
              <a:t>Social Network Defenses</a:t>
            </a:r>
            <a:endParaRPr lang="en-US" sz="5400" dirty="0"/>
          </a:p>
        </p:txBody>
      </p:sp>
      <p:sp>
        <p:nvSpPr>
          <p:cNvPr id="519171" name="Rectangle 3"/>
          <p:cNvSpPr>
            <a:spLocks noGrp="1" noChangeArrowheads="1"/>
          </p:cNvSpPr>
          <p:nvPr>
            <p:ph type="body" idx="1"/>
          </p:nvPr>
        </p:nvSpPr>
        <p:spPr>
          <a:xfrm>
            <a:off x="457200" y="1981200"/>
            <a:ext cx="8077200" cy="4572000"/>
          </a:xfrm>
        </p:spPr>
        <p:txBody>
          <a:bodyPr/>
          <a:lstStyle/>
          <a:p>
            <a:pPr lvl="0"/>
            <a:r>
              <a:rPr lang="en-US" sz="2400" i="1" dirty="0" smtClean="0"/>
              <a:t>Consider carefully who is accepted as a friend –</a:t>
            </a:r>
            <a:r>
              <a:rPr lang="en-US" sz="2400" dirty="0" smtClean="0"/>
              <a:t> Once person has been accepted as friend that person will be able to access any personal information or photographs</a:t>
            </a:r>
          </a:p>
          <a:p>
            <a:pPr lvl="0"/>
            <a:r>
              <a:rPr lang="en-US" sz="2400" i="1" dirty="0" smtClean="0"/>
              <a:t>Show "limited friends" a reduced version of your profile - </a:t>
            </a:r>
            <a:r>
              <a:rPr lang="en-US" sz="2400" dirty="0" smtClean="0"/>
              <a:t> Individuals can be designated “limited friends” who only have access to a smaller version of the user’s profile</a:t>
            </a:r>
          </a:p>
          <a:p>
            <a:pPr lvl="0"/>
            <a:r>
              <a:rPr lang="en-US" sz="2400" i="1" dirty="0" smtClean="0"/>
              <a:t>Disable options and then reopen them only as necessary </a:t>
            </a:r>
            <a:r>
              <a:rPr lang="en-US" sz="2400" dirty="0" smtClean="0"/>
              <a:t>- Disable options until it becomes apparent that option is needed, instead of making everything accessible and restricting access later after it is too late</a:t>
            </a:r>
          </a:p>
          <a:p>
            <a:endParaRPr lang="en-US" sz="2000" dirty="0" smtClean="0"/>
          </a:p>
        </p:txBody>
      </p:sp>
    </p:spTree>
    <p:extLst>
      <p:ext uri="{BB962C8B-B14F-4D97-AF65-F5344CB8AC3E}">
        <p14:creationId xmlns:p14="http://schemas.microsoft.com/office/powerpoint/2010/main" val="425082555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914400" y="228600"/>
            <a:ext cx="7315200" cy="3993243"/>
          </a:xfrm>
          <a:prstGeom prst="rect">
            <a:avLst/>
          </a:prstGeom>
          <a:noFill/>
          <a:ln w="9525">
            <a:noFill/>
            <a:miter lim="800000"/>
            <a:headEnd/>
            <a:tailEnd/>
          </a:ln>
        </p:spPr>
      </p:pic>
      <p:pic>
        <p:nvPicPr>
          <p:cNvPr id="3" name="Picture 2"/>
          <p:cNvPicPr>
            <a:picLocks noChangeAspect="1" noChangeArrowheads="1"/>
          </p:cNvPicPr>
          <p:nvPr/>
        </p:nvPicPr>
        <p:blipFill>
          <a:blip r:embed="rId4" cstate="print"/>
          <a:srcRect/>
          <a:stretch>
            <a:fillRect/>
          </a:stretch>
        </p:blipFill>
        <p:spPr bwMode="auto">
          <a:xfrm>
            <a:off x="914400" y="4291055"/>
            <a:ext cx="7315200" cy="2290016"/>
          </a:xfrm>
          <a:prstGeom prst="rect">
            <a:avLst/>
          </a:prstGeom>
          <a:noFill/>
          <a:ln w="9525">
            <a:noFill/>
            <a:miter lim="800000"/>
            <a:headEnd/>
            <a:tailEnd/>
          </a:ln>
        </p:spPr>
      </p:pic>
    </p:spTree>
    <p:extLst>
      <p:ext uri="{BB962C8B-B14F-4D97-AF65-F5344CB8AC3E}">
        <p14:creationId xmlns:p14="http://schemas.microsoft.com/office/powerpoint/2010/main" val="100429450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7652" name="Rectangle 4"/>
          <p:cNvSpPr>
            <a:spLocks noGrp="1" noChangeArrowheads="1"/>
          </p:cNvSpPr>
          <p:nvPr>
            <p:ph type="title"/>
          </p:nvPr>
        </p:nvSpPr>
        <p:spPr/>
        <p:txBody>
          <a:bodyPr/>
          <a:lstStyle/>
          <a:p>
            <a:pPr algn="ctr"/>
            <a:r>
              <a:rPr lang="en-US" sz="7200" dirty="0" smtClean="0"/>
              <a:t>Backups</a:t>
            </a:r>
            <a:endParaRPr lang="en-US" sz="7200" dirty="0"/>
          </a:p>
        </p:txBody>
      </p:sp>
      <p:pic>
        <p:nvPicPr>
          <p:cNvPr id="1026" name="Picture 2"/>
          <p:cNvPicPr>
            <a:picLocks noChangeAspect="1" noChangeArrowheads="1"/>
          </p:cNvPicPr>
          <p:nvPr/>
        </p:nvPicPr>
        <p:blipFill>
          <a:blip r:embed="rId3" cstate="print"/>
          <a:srcRect/>
          <a:stretch>
            <a:fillRect/>
          </a:stretch>
        </p:blipFill>
        <p:spPr bwMode="auto">
          <a:xfrm>
            <a:off x="856268" y="1905000"/>
            <a:ext cx="7670275" cy="4800600"/>
          </a:xfrm>
          <a:prstGeom prst="rect">
            <a:avLst/>
          </a:prstGeom>
          <a:noFill/>
          <a:ln w="9525">
            <a:noFill/>
            <a:miter lim="800000"/>
            <a:headEnd/>
            <a:tailEnd/>
          </a:ln>
        </p:spPr>
      </p:pic>
    </p:spTree>
    <p:extLst>
      <p:ext uri="{BB962C8B-B14F-4D97-AF65-F5344CB8AC3E}">
        <p14:creationId xmlns:p14="http://schemas.microsoft.com/office/powerpoint/2010/main" val="202670912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2"/>
          <p:cNvSpPr>
            <a:spLocks noGrp="1" noChangeArrowheads="1"/>
          </p:cNvSpPr>
          <p:nvPr>
            <p:ph type="title"/>
          </p:nvPr>
        </p:nvSpPr>
        <p:spPr/>
        <p:txBody>
          <a:bodyPr/>
          <a:lstStyle/>
          <a:p>
            <a:pPr algn="ctr"/>
            <a:r>
              <a:rPr lang="en-US" sz="6000" dirty="0" smtClean="0"/>
              <a:t>Personal Summary</a:t>
            </a:r>
            <a:endParaRPr lang="en-US" sz="6000" dirty="0"/>
          </a:p>
        </p:txBody>
      </p:sp>
      <p:sp>
        <p:nvSpPr>
          <p:cNvPr id="655363" name="Rectangle 3"/>
          <p:cNvSpPr>
            <a:spLocks noGrp="1" noChangeArrowheads="1"/>
          </p:cNvSpPr>
          <p:nvPr>
            <p:ph type="body" idx="1"/>
          </p:nvPr>
        </p:nvSpPr>
        <p:spPr/>
        <p:txBody>
          <a:bodyPr/>
          <a:lstStyle/>
          <a:p>
            <a:r>
              <a:rPr lang="en-US" sz="4400" dirty="0" smtClean="0"/>
              <a:t>Use a password manager</a:t>
            </a:r>
          </a:p>
          <a:p>
            <a:r>
              <a:rPr lang="en-US" sz="4400" dirty="0" smtClean="0"/>
              <a:t>Recognize phishing attacks</a:t>
            </a:r>
          </a:p>
          <a:p>
            <a:r>
              <a:rPr lang="en-US" sz="4400" dirty="0" smtClean="0"/>
              <a:t>Practice good social networking skills</a:t>
            </a:r>
          </a:p>
          <a:p>
            <a:r>
              <a:rPr lang="en-US" sz="4400" dirty="0" smtClean="0"/>
              <a:t>Do regular backups</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13613218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1"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1"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6798</TotalTime>
  <Words>4698</Words>
  <Application>Microsoft Office PowerPoint</Application>
  <PresentationFormat>On-screen Show (4:3)</PresentationFormat>
  <Paragraphs>631</Paragraphs>
  <Slides>114</Slides>
  <Notes>81</Notes>
  <HiddenSlides>0</HiddenSlides>
  <MMClips>0</MMClips>
  <ScaleCrop>false</ScaleCrop>
  <HeadingPairs>
    <vt:vector size="4" baseType="variant">
      <vt:variant>
        <vt:lpstr>Theme</vt:lpstr>
      </vt:variant>
      <vt:variant>
        <vt:i4>1</vt:i4>
      </vt:variant>
      <vt:variant>
        <vt:lpstr>Slide Titles</vt:lpstr>
      </vt:variant>
      <vt:variant>
        <vt:i4>114</vt:i4>
      </vt:variant>
    </vt:vector>
  </HeadingPairs>
  <TitlesOfParts>
    <vt:vector size="115" baseType="lpstr">
      <vt:lpstr>Blends</vt:lpstr>
      <vt:lpstr>Adding Practical Security to Your Computer Course </vt:lpstr>
      <vt:lpstr>150,000,000 </vt:lpstr>
      <vt:lpstr>214 </vt:lpstr>
      <vt:lpstr>41</vt:lpstr>
      <vt:lpstr>$9.3 Billion </vt:lpstr>
      <vt:lpstr>50%</vt:lpstr>
      <vt:lpstr>39 Seconds </vt:lpstr>
      <vt:lpstr>More Bad News</vt:lpstr>
      <vt:lpstr>PowerPoint Presentation</vt:lpstr>
      <vt:lpstr>Dramatic Changes</vt:lpstr>
      <vt:lpstr>10 Years Ago: Fame </vt:lpstr>
      <vt:lpstr>Today: Fortune</vt:lpstr>
      <vt:lpstr>Common Denominator?</vt:lpstr>
      <vt:lpstr>IE Drive-By Download</vt:lpstr>
      <vt:lpstr>IE Drive-By Download</vt:lpstr>
      <vt:lpstr>Stuxnet Worm</vt:lpstr>
      <vt:lpstr>Stuxnet Worm</vt:lpstr>
      <vt:lpstr>Binary Planting</vt:lpstr>
      <vt:lpstr>Binary Planting</vt:lpstr>
      <vt:lpstr>Common Denominator?</vt:lpstr>
      <vt:lpstr>Common Denominator</vt:lpstr>
      <vt:lpstr>Why Increase In Attacks</vt:lpstr>
      <vt:lpstr>“Ignorance”</vt:lpstr>
      <vt:lpstr>User Confusion</vt:lpstr>
      <vt:lpstr>User Confusion</vt:lpstr>
      <vt:lpstr>User Confusion</vt:lpstr>
      <vt:lpstr>User Confusion</vt:lpstr>
      <vt:lpstr>User Misconceptions</vt:lpstr>
      <vt:lpstr>Calls for Vigilance</vt:lpstr>
      <vt:lpstr>Calls for Training </vt:lpstr>
      <vt:lpstr>Calls for Training </vt:lpstr>
      <vt:lpstr>Calls for Training </vt:lpstr>
      <vt:lpstr>Security Education In Schools</vt:lpstr>
      <vt:lpstr>Security Education Challenge</vt:lpstr>
      <vt:lpstr>Objections</vt:lpstr>
      <vt:lpstr>Recent Study</vt:lpstr>
      <vt:lpstr>Recent Study</vt:lpstr>
      <vt:lpstr>Anti-virus Software?</vt:lpstr>
      <vt:lpstr>Anti-virus Software?</vt:lpstr>
      <vt:lpstr>Using Firewall?</vt:lpstr>
      <vt:lpstr>Securing Wireless?</vt:lpstr>
      <vt:lpstr>Using spam filters?</vt:lpstr>
      <vt:lpstr>Protecting from Phishing?</vt:lpstr>
      <vt:lpstr>Experts Not Needed</vt:lpstr>
      <vt:lpstr>Security Awareness Topics</vt:lpstr>
      <vt:lpstr> Adding Practical Security to Your Computer Course</vt:lpstr>
      <vt:lpstr>What Is Information Security?</vt:lpstr>
      <vt:lpstr>Desktop Security</vt:lpstr>
      <vt:lpstr>Virus</vt:lpstr>
      <vt:lpstr>Virus</vt:lpstr>
      <vt:lpstr>Worm</vt:lpstr>
      <vt:lpstr>Trojan</vt:lpstr>
      <vt:lpstr>Zombies &amp; Botnets</vt:lpstr>
      <vt:lpstr>Personal Firewall</vt:lpstr>
      <vt:lpstr>Check Firewall Settings</vt:lpstr>
      <vt:lpstr>Test Firewall</vt:lpstr>
      <vt:lpstr>Test Firewall</vt:lpstr>
      <vt:lpstr>Patch Management </vt:lpstr>
      <vt:lpstr>Windows Patch Updates</vt:lpstr>
      <vt:lpstr>Know Your Antivirus</vt:lpstr>
      <vt:lpstr>Antivirus</vt:lpstr>
      <vt:lpstr>Antivirus</vt:lpstr>
      <vt:lpstr>Windows Action Center</vt:lpstr>
      <vt:lpstr>Windows Action Center</vt:lpstr>
      <vt:lpstr>User Account Control (UAC)</vt:lpstr>
      <vt:lpstr>User Account Control (UAC)</vt:lpstr>
      <vt:lpstr>User Account Control (UAC)</vt:lpstr>
      <vt:lpstr>Baseline Security Analyzer</vt:lpstr>
      <vt:lpstr>Secunia Software Inspector</vt:lpstr>
      <vt:lpstr>Desktop Summary</vt:lpstr>
      <vt:lpstr> Adding Practical Security to Your Computer Course</vt:lpstr>
      <vt:lpstr>Internet Security</vt:lpstr>
      <vt:lpstr>Treat E-Mail Like A Postcard</vt:lpstr>
      <vt:lpstr>Embedded Hyperlink</vt:lpstr>
      <vt:lpstr>Embedded Hyperlink</vt:lpstr>
      <vt:lpstr>Check Certificate</vt:lpstr>
      <vt:lpstr>Internet Summary</vt:lpstr>
      <vt:lpstr> Adding Practical Security to Your Computer Course</vt:lpstr>
      <vt:lpstr>Personal Security</vt:lpstr>
      <vt:lpstr>Password Paradox</vt:lpstr>
      <vt:lpstr>Weak Passwords</vt:lpstr>
      <vt:lpstr>Top Ten Passwords</vt:lpstr>
      <vt:lpstr>Using Strong Passwords</vt:lpstr>
      <vt:lpstr>Strong Passwords</vt:lpstr>
      <vt:lpstr>Password Storage Program</vt:lpstr>
      <vt:lpstr>PowerPoint Presentation</vt:lpstr>
      <vt:lpstr>Study Participants</vt:lpstr>
      <vt:lpstr>Instruction and Training</vt:lpstr>
      <vt:lpstr>Will Use?</vt:lpstr>
      <vt:lpstr>Test Passwords</vt:lpstr>
      <vt:lpstr>Phishing</vt:lpstr>
      <vt:lpstr>Recognize Phishing Attacks</vt:lpstr>
      <vt:lpstr>Recognize Phishing Attacks</vt:lpstr>
      <vt:lpstr>Phishing Tests</vt:lpstr>
      <vt:lpstr>Social Networking Attacks</vt:lpstr>
      <vt:lpstr>Social Network Defenses</vt:lpstr>
      <vt:lpstr>PowerPoint Presentation</vt:lpstr>
      <vt:lpstr>Backups</vt:lpstr>
      <vt:lpstr>Personal Summary</vt:lpstr>
      <vt:lpstr> Adding Practical Security to Your Computer Course</vt:lpstr>
      <vt:lpstr>Does Wireless Security Matter?  </vt:lpstr>
      <vt:lpstr>1. Lock Down AP </vt:lpstr>
      <vt:lpstr>2. Limit Users By MAC </vt:lpstr>
      <vt:lpstr>Wireless MAC Filter</vt:lpstr>
      <vt:lpstr>3. Turn on WPA2 </vt:lpstr>
      <vt:lpstr>PowerPoint Presentation</vt:lpstr>
      <vt:lpstr>Beware of Imposters</vt:lpstr>
      <vt:lpstr>Wireless Summary</vt:lpstr>
      <vt:lpstr> Adding Practical Security to Your Computer Course</vt:lpstr>
      <vt:lpstr>New Approaches</vt:lpstr>
      <vt:lpstr>Student Comments</vt:lpstr>
      <vt:lpstr>URL References</vt:lpstr>
      <vt:lpstr>Resources</vt:lpstr>
      <vt:lpstr>Adding Practical Security to Your Computer Course </vt:lpstr>
    </vt:vector>
  </TitlesOfParts>
  <Company>Course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Adding Practical Security</dc:title>
  <dc:subject>ISECON</dc:subject>
  <dc:creator>Mark Ciampa</dc:creator>
  <cp:lastModifiedBy>Dr. Mark Ciampa</cp:lastModifiedBy>
  <cp:revision>1175</cp:revision>
  <cp:lastPrinted>1601-01-01T00:00:00Z</cp:lastPrinted>
  <dcterms:created xsi:type="dcterms:W3CDTF">2001-02-06T02:20:46Z</dcterms:created>
  <dcterms:modified xsi:type="dcterms:W3CDTF">2011-02-25T13:35:55Z</dcterms:modified>
</cp:coreProperties>
</file>